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7" r:id="rId3"/>
    <p:sldId id="297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278" r:id="rId12"/>
    <p:sldId id="305" r:id="rId13"/>
    <p:sldId id="339" r:id="rId14"/>
    <p:sldId id="341" r:id="rId15"/>
    <p:sldId id="345" r:id="rId16"/>
    <p:sldId id="310" r:id="rId17"/>
    <p:sldId id="311" r:id="rId18"/>
    <p:sldId id="348" r:id="rId19"/>
    <p:sldId id="314" r:id="rId20"/>
    <p:sldId id="349" r:id="rId21"/>
    <p:sldId id="316" r:id="rId22"/>
    <p:sldId id="350" r:id="rId23"/>
    <p:sldId id="317" r:id="rId24"/>
    <p:sldId id="322" r:id="rId25"/>
    <p:sldId id="323" r:id="rId26"/>
    <p:sldId id="324" r:id="rId27"/>
    <p:sldId id="325" r:id="rId28"/>
    <p:sldId id="326" r:id="rId29"/>
    <p:sldId id="327" r:id="rId30"/>
    <p:sldId id="351" r:id="rId31"/>
    <p:sldId id="330" r:id="rId32"/>
    <p:sldId id="329" r:id="rId33"/>
    <p:sldId id="352" r:id="rId34"/>
    <p:sldId id="331" r:id="rId35"/>
    <p:sldId id="338" r:id="rId36"/>
    <p:sldId id="333" r:id="rId37"/>
    <p:sldId id="334" r:id="rId38"/>
    <p:sldId id="336" r:id="rId39"/>
    <p:sldId id="337" r:id="rId40"/>
    <p:sldId id="355" r:id="rId4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B6"/>
    <a:srgbClr val="3508B4"/>
    <a:srgbClr val="0202A6"/>
    <a:srgbClr val="004376"/>
    <a:srgbClr val="FF7C80"/>
    <a:srgbClr val="080808"/>
    <a:srgbClr val="E9DA4F"/>
    <a:srgbClr val="72B88E"/>
    <a:srgbClr val="EAEAEA"/>
    <a:srgbClr val="FEFE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2" autoAdjust="0"/>
    <p:restoredTop sz="94713" autoAdjust="0"/>
  </p:normalViewPr>
  <p:slideViewPr>
    <p:cSldViewPr>
      <p:cViewPr>
        <p:scale>
          <a:sx n="66" d="100"/>
          <a:sy n="66" d="100"/>
        </p:scale>
        <p:origin x="-58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21A2-301F-4709-8855-5FDFB293D417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62560-242C-45D0-95E2-6C68DBE99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A0B525E-2973-4094-891F-2AC1CF15AA2C}" type="datetimeFigureOut">
              <a:rPr lang="en-US" smtClean="0"/>
              <a:pPr/>
              <a:t>11/4/2010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D35521C-ED24-4789-9D03-811AB8335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5521C-ED24-4789-9D03-811AB8335786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ltGray">
          <a:xfrm flipH="1">
            <a:off x="2411413" y="4581525"/>
            <a:ext cx="722376" cy="503238"/>
          </a:xfrm>
          <a:prstGeom prst="homePlate">
            <a:avLst>
              <a:gd name="adj" fmla="val 42902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gray">
          <a:xfrm flipH="1">
            <a:off x="2987674" y="4581525"/>
            <a:ext cx="6156325" cy="501650"/>
          </a:xfrm>
          <a:prstGeom prst="homePlate">
            <a:avLst>
              <a:gd name="adj" fmla="val 3251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564063"/>
            <a:ext cx="583565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324599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599"/>
            <a:ext cx="2895600" cy="3968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3518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599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27F66E54-3627-4F35-8DF4-1F54E65EB4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ltGray">
          <a:xfrm>
            <a:off x="152400" y="22860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EFEFE"/>
                </a:solidFill>
              </a:rPr>
              <a:t>LOGO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90800" y="3048000"/>
            <a:ext cx="6400800" cy="1447800"/>
          </a:xfrm>
        </p:spPr>
        <p:txBody>
          <a:bodyPr anchor="b">
            <a:noAutofit/>
          </a:bodyPr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7135F-49C6-4AB3-A45E-E1AEFA430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51656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C00A9-48E5-40E4-BF78-AA17B53270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340FCBB2-A581-48A8-9A92-348B9AE87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AD2122EC-E3BD-4DA5-9C23-365B624C92E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15C990C-4BA8-42AE-9002-D5D2D2A599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FC4A-4786-4127-8D0C-72B9EAB3E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72DF6-DBA3-4986-8C91-C0E8007AA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6302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CA79-8C2B-443E-A59B-5356588C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94D4-3EBA-4E93-9A37-9F6F3846E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72400" cy="488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76F2-D6EA-4DB9-9FAC-72F46F6B6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E62F-7052-4202-9B00-94630EDEC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48" name="AutoShape 4"/>
          <p:cNvSpPr>
            <a:spLocks noChangeArrowheads="1"/>
          </p:cNvSpPr>
          <p:nvPr/>
        </p:nvSpPr>
        <p:spPr bwMode="ltGray">
          <a:xfrm>
            <a:off x="6685384" y="-6350"/>
            <a:ext cx="2046288" cy="835025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ltGray">
          <a:xfrm>
            <a:off x="0" y="0"/>
            <a:ext cx="8382000" cy="835025"/>
          </a:xfrm>
          <a:prstGeom prst="homePlate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532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34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2DB0F51-5666-4C2F-8428-7E28CD1E3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228600" y="1295400"/>
            <a:ext cx="8534400" cy="1524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Hybrid Genetic Algorithm for the Periodic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Routing Problem with Time Windows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2766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Michel Toulouse 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1,2     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Teodor Gabriel Crainic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Phuong Nguyen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038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Oklahoma State University 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Interuniversity Research Centre on Enterprise Networks, Logistics and Transportation (CIRRELT)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786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Stillwater, November 2010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Algorithms: Engineering 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woHorsesAndAG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6050279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943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 horses and a groom (Han Gan [Tang Dynasty])</a:t>
            </a:r>
            <a:endParaRPr 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algorithms: Evolutionary view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143000"/>
            <a:ext cx="4495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Species constantly have to adapt to changes in their environment.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Fittest individuals of a specie live long enough to breed (</a:t>
            </a:r>
            <a:r>
              <a:rPr lang="en-US" kern="0" dirty="0" smtClean="0">
                <a:latin typeface="Times New Roman" pitchFamily="18" charset="0"/>
                <a:cs typeface="Times New Roman" pitchFamily="18" charset="0"/>
              </a:rPr>
              <a:t>natural selection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They pass their genetic adaptive features to their offspring.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Through several generations, the specie get the upper hand on environment changes.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dy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28800"/>
            <a:ext cx="42862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  as an optimization method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066800"/>
            <a:ext cx="8610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A stochastic search method.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The environment is the cost function.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A specie is a set of solutions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Individuals are solutions, the cost  of a solution measure it fitness. Furthermore, solutions are encoded under a suitable representation.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Individuals (solutions) are selected to breed based on a random procedure biased by the fitness of the solutions.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Breeding consists to brake solutions into components and to reassemble components to create offspring.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 as optimization method</a:t>
            </a:r>
            <a:endParaRPr lang="en-US" dirty="0"/>
          </a:p>
        </p:txBody>
      </p:sp>
      <p:grpSp>
        <p:nvGrpSpPr>
          <p:cNvPr id="164" name="Group 163"/>
          <p:cNvGrpSpPr/>
          <p:nvPr/>
        </p:nvGrpSpPr>
        <p:grpSpPr>
          <a:xfrm>
            <a:off x="381000" y="990600"/>
            <a:ext cx="8153400" cy="5410200"/>
            <a:chOff x="381000" y="990600"/>
            <a:chExt cx="8153400" cy="5410200"/>
          </a:xfrm>
        </p:grpSpPr>
        <p:sp>
          <p:nvSpPr>
            <p:cNvPr id="6" name="Flowchart: Decision 5"/>
            <p:cNvSpPr/>
            <p:nvPr/>
          </p:nvSpPr>
          <p:spPr bwMode="auto">
            <a:xfrm>
              <a:off x="4235153" y="5013569"/>
              <a:ext cx="3003847" cy="554892"/>
            </a:xfrm>
            <a:prstGeom prst="flowChartDecisi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Stop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evolution ?</a:t>
              </a:r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4175333" y="990600"/>
              <a:ext cx="3520867" cy="416169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Generation of an initial population</a:t>
              </a:r>
            </a:p>
          </p:txBody>
        </p:sp>
        <p:sp>
          <p:nvSpPr>
            <p:cNvPr id="10" name="Parallelogram 9"/>
            <p:cNvSpPr/>
            <p:nvPr/>
          </p:nvSpPr>
          <p:spPr bwMode="auto">
            <a:xfrm>
              <a:off x="4570576" y="1614854"/>
              <a:ext cx="2371458" cy="416169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“Parent” population</a:t>
              </a:r>
            </a:p>
          </p:txBody>
        </p:sp>
        <p:sp>
          <p:nvSpPr>
            <p:cNvPr id="14" name="Parallelogram 13"/>
            <p:cNvSpPr/>
            <p:nvPr/>
          </p:nvSpPr>
          <p:spPr bwMode="auto">
            <a:xfrm>
              <a:off x="4491527" y="4389315"/>
              <a:ext cx="2608604" cy="346808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“Children” population</a:t>
              </a:r>
            </a:p>
          </p:txBody>
        </p:sp>
        <p:sp>
          <p:nvSpPr>
            <p:cNvPr id="15" name="Parallelogram 14"/>
            <p:cNvSpPr/>
            <p:nvPr/>
          </p:nvSpPr>
          <p:spPr bwMode="auto">
            <a:xfrm>
              <a:off x="4412479" y="5845908"/>
              <a:ext cx="2687652" cy="554892"/>
            </a:xfrm>
            <a:prstGeom prst="parallelogram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Get  solution from “children” population</a:t>
              </a:r>
            </a:p>
          </p:txBody>
        </p:sp>
        <p:sp>
          <p:nvSpPr>
            <p:cNvPr id="16" name="Hexagon 15"/>
            <p:cNvSpPr/>
            <p:nvPr/>
          </p:nvSpPr>
          <p:spPr bwMode="auto">
            <a:xfrm>
              <a:off x="381000" y="2932723"/>
              <a:ext cx="2924798" cy="624254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Generation of  a new “parent” population  from “children” population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938187" y="2169746"/>
              <a:ext cx="4596213" cy="201148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Reproduction of </a:t>
              </a:r>
            </a:p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generation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333430" y="2377831"/>
              <a:ext cx="2450507" cy="1664677"/>
              <a:chOff x="4800600" y="2286000"/>
              <a:chExt cx="2362200" cy="1828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5181600" y="2286000"/>
                <a:ext cx="19812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Select two parents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181600" y="2971800"/>
                <a:ext cx="19812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Reproduction of parents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5181600" y="3657600"/>
                <a:ext cx="19812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Mutation of children</a:t>
                </a:r>
              </a:p>
            </p:txBody>
          </p:sp>
          <p:cxnSp>
            <p:nvCxnSpPr>
              <p:cNvPr id="19" name="Straight Arrow Connector 18"/>
              <p:cNvCxnSpPr>
                <a:stCxn id="11" idx="2"/>
                <a:endCxn id="12" idx="0"/>
              </p:cNvCxnSpPr>
              <p:nvPr/>
            </p:nvCxnSpPr>
            <p:spPr bwMode="auto">
              <a:xfrm rot="5400000">
                <a:off x="6057900" y="2857500"/>
                <a:ext cx="228600" cy="1588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>
                <a:stCxn id="11" idx="2"/>
                <a:endCxn id="12" idx="0"/>
              </p:cNvCxnSpPr>
              <p:nvPr/>
            </p:nvCxnSpPr>
            <p:spPr bwMode="auto">
              <a:xfrm rot="5400000">
                <a:off x="6057900" y="2857500"/>
                <a:ext cx="228600" cy="1588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>
                <a:stCxn id="11" idx="2"/>
                <a:endCxn id="12" idx="0"/>
              </p:cNvCxnSpPr>
              <p:nvPr/>
            </p:nvCxnSpPr>
            <p:spPr bwMode="auto">
              <a:xfrm rot="5400000">
                <a:off x="6057900" y="2857500"/>
                <a:ext cx="2286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6057106" y="3542506"/>
                <a:ext cx="2286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11" idx="1"/>
              </p:cNvCxnSpPr>
              <p:nvPr/>
            </p:nvCxnSpPr>
            <p:spPr bwMode="auto">
              <a:xfrm>
                <a:off x="4800600" y="2514600"/>
                <a:ext cx="3810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>
                <a:endCxn id="13" idx="1"/>
              </p:cNvCxnSpPr>
              <p:nvPr/>
            </p:nvCxnSpPr>
            <p:spPr bwMode="auto">
              <a:xfrm rot="16200000" flipH="1">
                <a:off x="4305300" y="3009900"/>
                <a:ext cx="1371600" cy="381000"/>
              </a:xfrm>
              <a:prstGeom prst="bentConnector2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582901" y="2204326"/>
              <a:ext cx="346808" cy="164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 bwMode="auto">
            <a:xfrm rot="5400000">
              <a:off x="5653086" y="1509988"/>
              <a:ext cx="208085" cy="164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 bwMode="auto">
            <a:xfrm rot="5400000">
              <a:off x="5583725" y="4215088"/>
              <a:ext cx="346808" cy="164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 bwMode="auto">
            <a:xfrm rot="5400000">
              <a:off x="5618405" y="4874022"/>
              <a:ext cx="277446" cy="164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 bwMode="auto">
            <a:xfrm rot="5400000">
              <a:off x="5618405" y="5706361"/>
              <a:ext cx="277446" cy="164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 bwMode="auto">
            <a:xfrm rot="5400000" flipH="1" flipV="1">
              <a:off x="1845157" y="3595097"/>
              <a:ext cx="122347" cy="2661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rot="5400000" flipH="1" flipV="1">
              <a:off x="1328804" y="2377780"/>
              <a:ext cx="1109062" cy="8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10" idx="5"/>
            </p:cNvCxnSpPr>
            <p:nvPr/>
          </p:nvCxnSpPr>
          <p:spPr bwMode="auto">
            <a:xfrm>
              <a:off x="1882923" y="1822938"/>
              <a:ext cx="2746939" cy="144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3810000" y="4953000"/>
              <a:ext cx="711437" cy="30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NO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67400" y="5559229"/>
              <a:ext cx="711437" cy="30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YES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4" name="Elbow Connector 133"/>
            <p:cNvCxnSpPr/>
            <p:nvPr/>
          </p:nvCxnSpPr>
          <p:spPr bwMode="auto">
            <a:xfrm rot="10800000">
              <a:off x="1911440" y="3657600"/>
              <a:ext cx="2406354" cy="1633416"/>
            </a:xfrm>
            <a:prstGeom prst="bentConnector3">
              <a:avLst>
                <a:gd name="adj1" fmla="val 10030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Pseudo code for generational GAs</a:t>
            </a:r>
            <a:endParaRPr lang="en-US" dirty="0"/>
          </a:p>
        </p:txBody>
      </p:sp>
      <p:pic>
        <p:nvPicPr>
          <p:cNvPr id="33" name="Content Placeholder 7" descr="GA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499706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our GA for PVRPTW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D2122EC-E3BD-4DA5-9C23-365B624C92E4}" type="slidenum">
              <a:rPr lang="en-US" smtClean="0"/>
              <a:pPr algn="ctr"/>
              <a:t>14</a:t>
            </a:fld>
            <a:endParaRPr lang="en-US" dirty="0"/>
          </a:p>
        </p:txBody>
      </p:sp>
      <p:grpSp>
        <p:nvGrpSpPr>
          <p:cNvPr id="3" name="Group 143"/>
          <p:cNvGrpSpPr/>
          <p:nvPr/>
        </p:nvGrpSpPr>
        <p:grpSpPr>
          <a:xfrm>
            <a:off x="152400" y="914400"/>
            <a:ext cx="8686800" cy="5562600"/>
            <a:chOff x="152400" y="914400"/>
            <a:chExt cx="8686800" cy="5562600"/>
          </a:xfrm>
        </p:grpSpPr>
        <p:grpSp>
          <p:nvGrpSpPr>
            <p:cNvPr id="5" name="Group 140"/>
            <p:cNvGrpSpPr/>
            <p:nvPr/>
          </p:nvGrpSpPr>
          <p:grpSpPr>
            <a:xfrm>
              <a:off x="152400" y="914400"/>
              <a:ext cx="8686800" cy="5562600"/>
              <a:chOff x="152400" y="914400"/>
              <a:chExt cx="8686800" cy="5562600"/>
            </a:xfrm>
          </p:grpSpPr>
          <p:sp>
            <p:nvSpPr>
              <p:cNvPr id="7" name="Flowchart: Decision 6"/>
              <p:cNvSpPr/>
              <p:nvPr/>
            </p:nvSpPr>
            <p:spPr bwMode="auto">
              <a:xfrm>
                <a:off x="3160059" y="5244353"/>
                <a:ext cx="2666999" cy="554892"/>
              </a:xfrm>
              <a:prstGeom prst="flowChartDecision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 &gt; genMAX ?</a:t>
                </a:r>
              </a:p>
            </p:txBody>
          </p:sp>
          <p:sp>
            <p:nvSpPr>
              <p:cNvPr id="10" name="Parallelogram 9"/>
              <p:cNvSpPr/>
              <p:nvPr/>
            </p:nvSpPr>
            <p:spPr bwMode="auto">
              <a:xfrm>
                <a:off x="4339127" y="4465515"/>
                <a:ext cx="2608604" cy="346808"/>
              </a:xfrm>
              <a:prstGeom prst="parallelogram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“Children” population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52400" y="2286000"/>
                <a:ext cx="8686800" cy="2667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rot="5400000">
                <a:off x="4353418" y="5933583"/>
                <a:ext cx="277446" cy="1647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24000" y="5181600"/>
                <a:ext cx="711437" cy="308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NO</a:t>
                </a:r>
                <a:endParaRPr 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5791200"/>
                <a:ext cx="711437" cy="308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itchFamily="18" charset="0"/>
                    <a:cs typeface="Times New Roman" pitchFamily="18" charset="0"/>
                  </a:rPr>
                  <a:t>YES</a:t>
                </a:r>
                <a:endParaRPr lang="en-US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412376" y="914400"/>
                <a:ext cx="7620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START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4114800" y="6096000"/>
                <a:ext cx="7620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STOP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152400" y="1524000"/>
                <a:ext cx="1295400" cy="6858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Initial population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133600" y="3276600"/>
                <a:ext cx="990600" cy="1219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Mating pool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04800" y="3276600"/>
                <a:ext cx="990600" cy="1219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Unfit individuals</a:t>
                </a:r>
              </a:p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114800" y="3276600"/>
                <a:ext cx="914400" cy="1219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Offspring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5867400" y="3276600"/>
                <a:ext cx="914400" cy="1219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New individuals </a:t>
                </a: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162800" y="3505200"/>
                <a:ext cx="1143000" cy="838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New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population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5867400" y="2438400"/>
                <a:ext cx="914400" cy="609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239000" y="2438400"/>
                <a:ext cx="990600" cy="609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Random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individuals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1371600" y="3429000"/>
                <a:ext cx="6858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Roulette wheel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 bwMode="auto">
              <a:xfrm>
                <a:off x="3200400" y="3429000"/>
                <a:ext cx="8382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Crossover &amp; mutation</a:t>
                </a:r>
                <a:endParaRPr kumimoji="0" lang="en-US" sz="1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 bwMode="auto">
              <a:xfrm>
                <a:off x="5105400" y="3429000"/>
                <a:ext cx="6858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Repair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7848600" y="3124200"/>
                <a:ext cx="914400" cy="3810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Immigration</a:t>
                </a:r>
              </a:p>
            </p:txBody>
          </p:sp>
          <p:cxnSp>
            <p:nvCxnSpPr>
              <p:cNvPr id="51" name="Straight Arrow Connector 50"/>
              <p:cNvCxnSpPr>
                <a:stCxn id="40" idx="1"/>
                <a:endCxn id="39" idx="1"/>
              </p:cNvCxnSpPr>
              <p:nvPr/>
            </p:nvCxnSpPr>
            <p:spPr bwMode="auto">
              <a:xfrm rot="10800000" flipH="1">
                <a:off x="304800" y="3886200"/>
                <a:ext cx="18288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39" idx="3"/>
                <a:endCxn id="41" idx="1"/>
              </p:cNvCxnSpPr>
              <p:nvPr/>
            </p:nvCxnSpPr>
            <p:spPr bwMode="auto">
              <a:xfrm>
                <a:off x="3124200" y="3886200"/>
                <a:ext cx="9906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41" idx="3"/>
                <a:endCxn id="42" idx="1"/>
              </p:cNvCxnSpPr>
              <p:nvPr/>
            </p:nvCxnSpPr>
            <p:spPr bwMode="auto">
              <a:xfrm>
                <a:off x="5029200" y="3886200"/>
                <a:ext cx="838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42" idx="3"/>
              </p:cNvCxnSpPr>
              <p:nvPr/>
            </p:nvCxnSpPr>
            <p:spPr bwMode="auto">
              <a:xfrm>
                <a:off x="6781800" y="38862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44" idx="3"/>
                <a:endCxn id="43" idx="1"/>
              </p:cNvCxnSpPr>
              <p:nvPr/>
            </p:nvCxnSpPr>
            <p:spPr bwMode="auto">
              <a:xfrm>
                <a:off x="6781800" y="2743200"/>
                <a:ext cx="548389" cy="88475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45" idx="2"/>
                <a:endCxn id="43" idx="0"/>
              </p:cNvCxnSpPr>
              <p:nvPr/>
            </p:nvCxnSpPr>
            <p:spPr bwMode="auto">
              <a:xfrm rot="5400000">
                <a:off x="7505700" y="32766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lbow Connector 77"/>
              <p:cNvCxnSpPr/>
              <p:nvPr/>
            </p:nvCxnSpPr>
            <p:spPr bwMode="auto">
              <a:xfrm rot="10800000">
                <a:off x="228600" y="3886201"/>
                <a:ext cx="2971800" cy="1646805"/>
              </a:xfrm>
              <a:prstGeom prst="bentConnector3">
                <a:avLst>
                  <a:gd name="adj1" fmla="val 107220"/>
                </a:avLst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35" idx="2"/>
                <a:endCxn id="37" idx="0"/>
              </p:cNvCxnSpPr>
              <p:nvPr/>
            </p:nvCxnSpPr>
            <p:spPr bwMode="auto">
              <a:xfrm rot="16200000" flipH="1">
                <a:off x="682438" y="1406338"/>
                <a:ext cx="228600" cy="6724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37" idx="4"/>
                <a:endCxn id="40" idx="0"/>
              </p:cNvCxnSpPr>
              <p:nvPr/>
            </p:nvCxnSpPr>
            <p:spPr bwMode="auto">
              <a:xfrm rot="5400000">
                <a:off x="266700" y="2743200"/>
                <a:ext cx="10668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1752600" y="16764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generation</a:t>
                </a:r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752600" y="24384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generation</a:t>
                </a:r>
                <a:endParaRPr lang="en-US" dirty="0"/>
              </a:p>
            </p:txBody>
          </p:sp>
          <p:cxnSp>
            <p:nvCxnSpPr>
              <p:cNvPr id="116" name="Straight Arrow Connector 115"/>
              <p:cNvCxnSpPr>
                <a:stCxn id="13" idx="2"/>
                <a:endCxn id="7" idx="0"/>
              </p:cNvCxnSpPr>
              <p:nvPr/>
            </p:nvCxnSpPr>
            <p:spPr bwMode="auto">
              <a:xfrm rot="5400000">
                <a:off x="4349004" y="5097556"/>
                <a:ext cx="291353" cy="2241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TextBox 141"/>
            <p:cNvSpPr txBox="1"/>
            <p:nvPr/>
          </p:nvSpPr>
          <p:spPr>
            <a:xfrm>
              <a:off x="304800" y="3276600"/>
              <a:ext cx="990600" cy="646331"/>
            </a:xfrm>
            <a:prstGeom prst="rect">
              <a:avLst/>
            </a:prstGeom>
            <a:solidFill>
              <a:schemeClr val="accent2">
                <a:lumMod val="75000"/>
                <a:alpha val="3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Fitter individuals</a:t>
              </a:r>
            </a:p>
            <a:p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867400" y="2438401"/>
              <a:ext cx="914400" cy="646331"/>
            </a:xfrm>
            <a:prstGeom prst="rect">
              <a:avLst/>
            </a:prstGeom>
            <a:solidFill>
              <a:schemeClr val="accent2">
                <a:lumMod val="75000"/>
                <a:alpha val="3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Fitter individuals</a:t>
              </a:r>
            </a:p>
            <a:p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Representation of individuals</a:t>
            </a:r>
            <a:endParaRPr lang="en-US" dirty="0"/>
          </a:p>
        </p:txBody>
      </p:sp>
      <p:pic>
        <p:nvPicPr>
          <p:cNvPr id="9" name="Picture 8" descr="classa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8448675" cy="1981200"/>
          </a:xfrm>
          <a:prstGeom prst="rect">
            <a:avLst/>
          </a:prstGeom>
        </p:spPr>
      </p:pic>
      <p:pic>
        <p:nvPicPr>
          <p:cNvPr id="5" name="Picture 4" descr="dailys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81200"/>
            <a:ext cx="5210175" cy="2438400"/>
          </a:xfrm>
          <a:prstGeom prst="rect">
            <a:avLst/>
          </a:prstGeom>
        </p:spPr>
      </p:pic>
      <p:pic>
        <p:nvPicPr>
          <p:cNvPr id="8" name="Picture 7" descr="patter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701496" cy="1371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fitness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ChangeAspect="1"/>
          </p:cNvGraphicFramePr>
          <p:nvPr>
            <p:ph sz="half" idx="2"/>
          </p:nvPr>
        </p:nvGraphicFramePr>
        <p:xfrm>
          <a:off x="152400" y="1219200"/>
          <a:ext cx="7456488" cy="674687"/>
        </p:xfrm>
        <a:graphic>
          <a:graphicData uri="http://schemas.openxmlformats.org/presentationml/2006/ole">
            <p:oleObj spid="_x0000_s3074" name="Equation" r:id="rId3" imgW="3504960" imgH="31716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2133600"/>
          <a:ext cx="8469313" cy="3694113"/>
        </p:xfrm>
        <a:graphic>
          <a:graphicData uri="http://schemas.openxmlformats.org/presentationml/2006/ole">
            <p:oleObj spid="_x0000_s3076" name="Equation" r:id="rId4" imgW="4457520" imgH="1942920" progId="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Algorithmic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D2122EC-E3BD-4DA5-9C23-365B624C92E4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7" name="Flowchart: Decision 6"/>
          <p:cNvSpPr/>
          <p:nvPr/>
        </p:nvSpPr>
        <p:spPr bwMode="auto">
          <a:xfrm>
            <a:off x="3160059" y="5244353"/>
            <a:ext cx="2666999" cy="554892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&gt; genMAX ?</a:t>
            </a:r>
          </a:p>
        </p:txBody>
      </p:sp>
      <p:sp>
        <p:nvSpPr>
          <p:cNvPr id="10" name="Parallelogram 9"/>
          <p:cNvSpPr/>
          <p:nvPr/>
        </p:nvSpPr>
        <p:spPr bwMode="auto">
          <a:xfrm>
            <a:off x="4339127" y="4465515"/>
            <a:ext cx="2608604" cy="346808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“Children” population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2286000"/>
            <a:ext cx="8686800" cy="2667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353418" y="5933583"/>
            <a:ext cx="277446" cy="16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1816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7912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2376" y="9144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114800" y="60960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52400" y="1524000"/>
            <a:ext cx="12954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 population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1336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Mating pool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Unfit individuals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148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Offspring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individuals 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162800" y="3505200"/>
            <a:ext cx="11430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674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239000" y="2438400"/>
            <a:ext cx="990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3716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Roulette wheel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00400" y="3429000"/>
            <a:ext cx="838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Crossover &amp; mutation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1054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Repair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7848600" y="3124200"/>
            <a:ext cx="9144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Immigration</a:t>
            </a:r>
          </a:p>
        </p:txBody>
      </p:sp>
      <p:cxnSp>
        <p:nvCxnSpPr>
          <p:cNvPr id="51" name="Straight Arrow Connector 50"/>
          <p:cNvCxnSpPr>
            <a:stCxn id="40" idx="1"/>
            <a:endCxn id="39" idx="1"/>
          </p:cNvCxnSpPr>
          <p:nvPr/>
        </p:nvCxnSpPr>
        <p:spPr bwMode="auto">
          <a:xfrm rot="10800000" flipH="1">
            <a:off x="304800" y="3886200"/>
            <a:ext cx="1828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  <a:endCxn id="41" idx="1"/>
          </p:cNvCxnSpPr>
          <p:nvPr/>
        </p:nvCxnSpPr>
        <p:spPr bwMode="auto">
          <a:xfrm>
            <a:off x="3124200" y="3886200"/>
            <a:ext cx="990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3"/>
            <a:endCxn id="42" idx="1"/>
          </p:cNvCxnSpPr>
          <p:nvPr/>
        </p:nvCxnSpPr>
        <p:spPr bwMode="auto">
          <a:xfrm>
            <a:off x="5029200" y="3886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3"/>
          </p:cNvCxnSpPr>
          <p:nvPr/>
        </p:nvCxnSpPr>
        <p:spPr bwMode="auto">
          <a:xfrm>
            <a:off x="6781800" y="38862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3"/>
            <a:endCxn id="43" idx="1"/>
          </p:cNvCxnSpPr>
          <p:nvPr/>
        </p:nvCxnSpPr>
        <p:spPr bwMode="auto">
          <a:xfrm>
            <a:off x="6781800" y="2743200"/>
            <a:ext cx="548389" cy="8847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2"/>
            <a:endCxn id="43" idx="0"/>
          </p:cNvCxnSpPr>
          <p:nvPr/>
        </p:nvCxnSpPr>
        <p:spPr bwMode="auto">
          <a:xfrm rot="5400000">
            <a:off x="7505700" y="32766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 bwMode="auto">
          <a:xfrm rot="10800000">
            <a:off x="228600" y="3886201"/>
            <a:ext cx="2971800" cy="1646805"/>
          </a:xfrm>
          <a:prstGeom prst="bentConnector3">
            <a:avLst>
              <a:gd name="adj1" fmla="val 10722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5" idx="2"/>
            <a:endCxn id="37" idx="0"/>
          </p:cNvCxnSpPr>
          <p:nvPr/>
        </p:nvCxnSpPr>
        <p:spPr bwMode="auto">
          <a:xfrm rot="16200000" flipH="1">
            <a:off x="682438" y="1406338"/>
            <a:ext cx="228600" cy="67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7" idx="4"/>
            <a:endCxn id="40" idx="0"/>
          </p:cNvCxnSpPr>
          <p:nvPr/>
        </p:nvCxnSpPr>
        <p:spPr bwMode="auto">
          <a:xfrm rot="5400000">
            <a:off x="266700" y="27432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7526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13" idx="2"/>
            <a:endCxn id="7" idx="0"/>
          </p:cNvCxnSpPr>
          <p:nvPr/>
        </p:nvCxnSpPr>
        <p:spPr bwMode="auto">
          <a:xfrm rot="5400000">
            <a:off x="4349004" y="5097556"/>
            <a:ext cx="291353" cy="22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4800" y="3276600"/>
            <a:ext cx="9906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67400" y="2438401"/>
            <a:ext cx="9144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 rot="3870241">
            <a:off x="1496407" y="1195849"/>
            <a:ext cx="381000" cy="685800"/>
          </a:xfrm>
          <a:prstGeom prst="downArrow">
            <a:avLst>
              <a:gd name="adj1" fmla="val 3585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-0.0333 L 3.33333E-6 2.9479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initial population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077200" cy="5059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customer is assigned a feasible pattern of visit days randomly.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Solve VRPTW by applying: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Time-Oriented, Sweep Heuristic by Solomon.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Parallel route building by Potvin and Rousseau.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Our route construction method.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09600" y="2114550"/>
            <a:ext cx="6858000" cy="685800"/>
            <a:chOff x="685800" y="2014538"/>
            <a:chExt cx="6858000" cy="685800"/>
          </a:xfrm>
        </p:grpSpPr>
        <p:sp>
          <p:nvSpPr>
            <p:cNvPr id="99351" name="AutoShape 23"/>
            <p:cNvSpPr>
              <a:spLocks noChangeArrowheads="1"/>
            </p:cNvSpPr>
            <p:nvPr/>
          </p:nvSpPr>
          <p:spPr bwMode="gray">
            <a:xfrm>
              <a:off x="1143000" y="2133600"/>
              <a:ext cx="6400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b="1" dirty="0" smtClean="0"/>
                <a:t>    </a:t>
              </a:r>
            </a:p>
            <a:p>
              <a:r>
                <a:rPr lang="en-US" b="1" dirty="0" smtClean="0"/>
                <a:t>       </a:t>
              </a:r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Periodic Vehicle Routing Problem with Time Windows</a:t>
              </a:r>
            </a:p>
            <a:p>
              <a:endParaRPr lang="en-US" dirty="0"/>
            </a:p>
          </p:txBody>
        </p:sp>
        <p:sp>
          <p:nvSpPr>
            <p:cNvPr id="99352" name="AutoShape 24"/>
            <p:cNvSpPr>
              <a:spLocks noChangeArrowheads="1"/>
            </p:cNvSpPr>
            <p:nvPr/>
          </p:nvSpPr>
          <p:spPr bwMode="gray">
            <a:xfrm>
              <a:off x="685800" y="2014538"/>
              <a:ext cx="685800" cy="685800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354" name="Text Box 26"/>
            <p:cNvSpPr txBox="1">
              <a:spLocks noChangeArrowheads="1"/>
            </p:cNvSpPr>
            <p:nvPr/>
          </p:nvSpPr>
          <p:spPr bwMode="gray">
            <a:xfrm>
              <a:off x="838700" y="2112963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FEFEFE"/>
                  </a:solidFill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" y="3905250"/>
            <a:ext cx="6858000" cy="685800"/>
            <a:chOff x="685800" y="2928938"/>
            <a:chExt cx="6858000" cy="685800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gray">
            <a:xfrm>
              <a:off x="1143000" y="3048000"/>
              <a:ext cx="6400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 smtClean="0"/>
            </a:p>
            <a:p>
              <a:r>
                <a:rPr lang="en-US" dirty="0" smtClean="0"/>
                <a:t>     </a:t>
              </a:r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A Hybrid Genetic Algorithm for PVRPTW</a:t>
              </a:r>
            </a:p>
            <a:p>
              <a:endParaRPr lang="en-US" dirty="0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gray">
            <a:xfrm>
              <a:off x="685800" y="2928938"/>
              <a:ext cx="685800" cy="685800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gray">
            <a:xfrm>
              <a:off x="839787" y="3027363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FEFEFE"/>
                  </a:solidFill>
                </a:rPr>
                <a:t>4</a:t>
              </a:r>
              <a:endParaRPr lang="en-US" sz="2400" dirty="0">
                <a:solidFill>
                  <a:srgbClr val="FEFEF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9600" y="3009900"/>
            <a:ext cx="6858000" cy="685800"/>
            <a:chOff x="685800" y="1981200"/>
            <a:chExt cx="6858000" cy="685800"/>
          </a:xfrm>
        </p:grpSpPr>
        <p:sp>
          <p:nvSpPr>
            <p:cNvPr id="31" name="AutoShape 23"/>
            <p:cNvSpPr>
              <a:spLocks noChangeArrowheads="1"/>
            </p:cNvSpPr>
            <p:nvPr/>
          </p:nvSpPr>
          <p:spPr bwMode="gray">
            <a:xfrm>
              <a:off x="1143000" y="2100262"/>
              <a:ext cx="6400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dirty="0" smtClean="0"/>
                <a:t>      </a:t>
              </a:r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Genetic Algorithms</a:t>
              </a:r>
              <a:endParaRPr lang="en-US" sz="1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24"/>
            <p:cNvSpPr>
              <a:spLocks noChangeArrowheads="1"/>
            </p:cNvSpPr>
            <p:nvPr/>
          </p:nvSpPr>
          <p:spPr bwMode="gray">
            <a:xfrm>
              <a:off x="685800" y="1981200"/>
              <a:ext cx="685800" cy="685800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gray">
            <a:xfrm>
              <a:off x="839787" y="2079625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FEFEFE"/>
                  </a:solidFill>
                </a:rPr>
                <a:t>3</a:t>
              </a:r>
              <a:endParaRPr lang="en-US" sz="2400" dirty="0">
                <a:solidFill>
                  <a:srgbClr val="FEFEF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9788" y="2514600"/>
            <a:ext cx="13028612" cy="2693690"/>
            <a:chOff x="839788" y="795338"/>
            <a:chExt cx="13028612" cy="2693690"/>
          </a:xfrm>
        </p:grpSpPr>
        <p:sp>
          <p:nvSpPr>
            <p:cNvPr id="43" name="Text Box 25"/>
            <p:cNvSpPr txBox="1">
              <a:spLocks noChangeArrowheads="1"/>
            </p:cNvSpPr>
            <p:nvPr/>
          </p:nvSpPr>
          <p:spPr bwMode="gray">
            <a:xfrm>
              <a:off x="7772400" y="795338"/>
              <a:ext cx="60960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smtClean="0"/>
                <a:t>  </a:t>
              </a:r>
              <a:endParaRPr lang="en-US" b="1" dirty="0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gray">
            <a:xfrm>
              <a:off x="839788" y="3027363"/>
              <a:ext cx="356187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FEFEFE"/>
                  </a:solidFill>
                </a:rPr>
                <a:t>5</a:t>
              </a:r>
              <a:endParaRPr lang="en-US" sz="2400" dirty="0">
                <a:solidFill>
                  <a:srgbClr val="FEFEFE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600" y="4800600"/>
            <a:ext cx="6858000" cy="685800"/>
            <a:chOff x="685800" y="2928938"/>
            <a:chExt cx="6858000" cy="685800"/>
          </a:xfrm>
        </p:grpSpPr>
        <p:sp>
          <p:nvSpPr>
            <p:cNvPr id="46" name="AutoShape 23"/>
            <p:cNvSpPr>
              <a:spLocks noChangeArrowheads="1"/>
            </p:cNvSpPr>
            <p:nvPr/>
          </p:nvSpPr>
          <p:spPr bwMode="gray">
            <a:xfrm>
              <a:off x="1143000" y="3048000"/>
              <a:ext cx="6400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     Conclusion</a:t>
              </a:r>
              <a:endParaRPr lang="en-US" sz="19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AutoShape 24"/>
            <p:cNvSpPr>
              <a:spLocks noChangeArrowheads="1"/>
            </p:cNvSpPr>
            <p:nvPr/>
          </p:nvSpPr>
          <p:spPr bwMode="gray">
            <a:xfrm>
              <a:off x="685800" y="2928938"/>
              <a:ext cx="685800" cy="685800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gray">
            <a:xfrm>
              <a:off x="839788" y="3027363"/>
              <a:ext cx="3561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FEFEFE"/>
                  </a:solidFill>
                </a:rPr>
                <a:t>5</a:t>
              </a:r>
              <a:endParaRPr lang="en-US" sz="2400" dirty="0">
                <a:solidFill>
                  <a:srgbClr val="FEFEFE"/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09600" y="1219200"/>
            <a:ext cx="6858000" cy="685800"/>
            <a:chOff x="685800" y="2014538"/>
            <a:chExt cx="6858000" cy="685800"/>
          </a:xfrm>
        </p:grpSpPr>
        <p:sp>
          <p:nvSpPr>
            <p:cNvPr id="38" name="AutoShape 23"/>
            <p:cNvSpPr>
              <a:spLocks noChangeArrowheads="1"/>
            </p:cNvSpPr>
            <p:nvPr/>
          </p:nvSpPr>
          <p:spPr bwMode="gray">
            <a:xfrm>
              <a:off x="1143000" y="2133600"/>
              <a:ext cx="6400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b="1" dirty="0" smtClean="0"/>
                <a:t>    </a:t>
              </a:r>
            </a:p>
            <a:p>
              <a:r>
                <a:rPr lang="en-US" b="1" dirty="0" smtClean="0"/>
                <a:t>       </a:t>
              </a:r>
              <a:r>
                <a:rPr lang="en-US" sz="1900" b="1" dirty="0" smtClean="0">
                  <a:latin typeface="Times New Roman" pitchFamily="18" charset="0"/>
                  <a:cs typeface="Times New Roman" pitchFamily="18" charset="0"/>
                </a:rPr>
                <a:t>Introduction</a:t>
              </a:r>
            </a:p>
            <a:p>
              <a:endParaRPr lang="en-US" dirty="0"/>
            </a:p>
          </p:txBody>
        </p:sp>
        <p:sp>
          <p:nvSpPr>
            <p:cNvPr id="48" name="AutoShape 24"/>
            <p:cNvSpPr>
              <a:spLocks noChangeArrowheads="1"/>
            </p:cNvSpPr>
            <p:nvPr/>
          </p:nvSpPr>
          <p:spPr bwMode="gray">
            <a:xfrm>
              <a:off x="685800" y="2014538"/>
              <a:ext cx="685800" cy="685800"/>
            </a:xfrm>
            <a:prstGeom prst="diamond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gray">
            <a:xfrm>
              <a:off x="839788" y="2112963"/>
              <a:ext cx="3540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rgbClr val="FEFEFE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Algorithmic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D2122EC-E3BD-4DA5-9C23-365B624C92E4}" type="slidenum">
              <a:rPr lang="en-US" smtClean="0"/>
              <a:pPr algn="ctr"/>
              <a:t>19</a:t>
            </a:fld>
            <a:endParaRPr lang="en-US" dirty="0"/>
          </a:p>
        </p:txBody>
      </p:sp>
      <p:sp>
        <p:nvSpPr>
          <p:cNvPr id="7" name="Flowchart: Decision 6"/>
          <p:cNvSpPr/>
          <p:nvPr/>
        </p:nvSpPr>
        <p:spPr bwMode="auto">
          <a:xfrm>
            <a:off x="3160059" y="5244353"/>
            <a:ext cx="2666999" cy="554892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&gt; genMAX ?</a:t>
            </a:r>
          </a:p>
        </p:txBody>
      </p:sp>
      <p:sp>
        <p:nvSpPr>
          <p:cNvPr id="10" name="Parallelogram 9"/>
          <p:cNvSpPr/>
          <p:nvPr/>
        </p:nvSpPr>
        <p:spPr bwMode="auto">
          <a:xfrm>
            <a:off x="4339127" y="4465515"/>
            <a:ext cx="2608604" cy="346808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“Children” population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2286000"/>
            <a:ext cx="8686800" cy="2667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353418" y="5933583"/>
            <a:ext cx="277446" cy="16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1816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7912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2376" y="9144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114800" y="60960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52400" y="1524000"/>
            <a:ext cx="12954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 population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1336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Mating pool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Unfit individuals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148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Offspring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individuals 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162800" y="3505200"/>
            <a:ext cx="11430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674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239000" y="2438400"/>
            <a:ext cx="990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3716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Roulette wheel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00400" y="3429000"/>
            <a:ext cx="838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Crossover &amp; mutation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1054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Repair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7848600" y="3124200"/>
            <a:ext cx="9144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Immigration</a:t>
            </a:r>
          </a:p>
        </p:txBody>
      </p:sp>
      <p:cxnSp>
        <p:nvCxnSpPr>
          <p:cNvPr id="51" name="Straight Arrow Connector 50"/>
          <p:cNvCxnSpPr>
            <a:stCxn id="40" idx="1"/>
            <a:endCxn id="39" idx="1"/>
          </p:cNvCxnSpPr>
          <p:nvPr/>
        </p:nvCxnSpPr>
        <p:spPr bwMode="auto">
          <a:xfrm rot="10800000" flipH="1">
            <a:off x="304800" y="3886200"/>
            <a:ext cx="1828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  <a:endCxn id="41" idx="1"/>
          </p:cNvCxnSpPr>
          <p:nvPr/>
        </p:nvCxnSpPr>
        <p:spPr bwMode="auto">
          <a:xfrm>
            <a:off x="3124200" y="3886200"/>
            <a:ext cx="990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3"/>
            <a:endCxn id="42" idx="1"/>
          </p:cNvCxnSpPr>
          <p:nvPr/>
        </p:nvCxnSpPr>
        <p:spPr bwMode="auto">
          <a:xfrm>
            <a:off x="5029200" y="3886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3"/>
          </p:cNvCxnSpPr>
          <p:nvPr/>
        </p:nvCxnSpPr>
        <p:spPr bwMode="auto">
          <a:xfrm>
            <a:off x="6781800" y="38862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3"/>
            <a:endCxn id="43" idx="1"/>
          </p:cNvCxnSpPr>
          <p:nvPr/>
        </p:nvCxnSpPr>
        <p:spPr bwMode="auto">
          <a:xfrm>
            <a:off x="6781800" y="2743200"/>
            <a:ext cx="548389" cy="8847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2"/>
            <a:endCxn id="43" idx="0"/>
          </p:cNvCxnSpPr>
          <p:nvPr/>
        </p:nvCxnSpPr>
        <p:spPr bwMode="auto">
          <a:xfrm rot="5400000">
            <a:off x="7505700" y="32766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 bwMode="auto">
          <a:xfrm rot="10800000">
            <a:off x="228600" y="3886201"/>
            <a:ext cx="2971800" cy="1646805"/>
          </a:xfrm>
          <a:prstGeom prst="bentConnector3">
            <a:avLst>
              <a:gd name="adj1" fmla="val 10722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5" idx="2"/>
            <a:endCxn id="37" idx="0"/>
          </p:cNvCxnSpPr>
          <p:nvPr/>
        </p:nvCxnSpPr>
        <p:spPr bwMode="auto">
          <a:xfrm rot="16200000" flipH="1">
            <a:off x="682438" y="1406338"/>
            <a:ext cx="228600" cy="67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7" idx="4"/>
            <a:endCxn id="40" idx="0"/>
          </p:cNvCxnSpPr>
          <p:nvPr/>
        </p:nvCxnSpPr>
        <p:spPr bwMode="auto">
          <a:xfrm rot="5400000">
            <a:off x="266700" y="27432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7526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13" idx="2"/>
            <a:endCxn id="7" idx="0"/>
          </p:cNvCxnSpPr>
          <p:nvPr/>
        </p:nvCxnSpPr>
        <p:spPr bwMode="auto">
          <a:xfrm rot="5400000">
            <a:off x="4349004" y="5097556"/>
            <a:ext cx="291353" cy="22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4800" y="3276600"/>
            <a:ext cx="9906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67400" y="2438401"/>
            <a:ext cx="9144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1524000" y="2819400"/>
            <a:ext cx="457200" cy="568302"/>
          </a:xfrm>
          <a:prstGeom prst="downArrow">
            <a:avLst>
              <a:gd name="adj1" fmla="val 3585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913 L -2.77778E-7 1.2138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Roulette Wheel selection operator</a:t>
            </a:r>
            <a:endParaRPr lang="en-US" dirty="0"/>
          </a:p>
        </p:txBody>
      </p:sp>
      <p:pic>
        <p:nvPicPr>
          <p:cNvPr id="5" name="Content Placeholder 4" descr="roulet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2347" y="1066800"/>
            <a:ext cx="5715000" cy="5257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Algorithmic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D2122EC-E3BD-4DA5-9C23-365B624C92E4}" type="slidenum">
              <a:rPr lang="en-US" smtClean="0"/>
              <a:pPr algn="ctr"/>
              <a:t>21</a:t>
            </a:fld>
            <a:endParaRPr lang="en-US" dirty="0"/>
          </a:p>
        </p:txBody>
      </p:sp>
      <p:sp>
        <p:nvSpPr>
          <p:cNvPr id="7" name="Flowchart: Decision 6"/>
          <p:cNvSpPr/>
          <p:nvPr/>
        </p:nvSpPr>
        <p:spPr bwMode="auto">
          <a:xfrm>
            <a:off x="3160059" y="5244353"/>
            <a:ext cx="2666999" cy="554892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&gt; genMAX ?</a:t>
            </a:r>
          </a:p>
        </p:txBody>
      </p:sp>
      <p:sp>
        <p:nvSpPr>
          <p:cNvPr id="10" name="Parallelogram 9"/>
          <p:cNvSpPr/>
          <p:nvPr/>
        </p:nvSpPr>
        <p:spPr bwMode="auto">
          <a:xfrm>
            <a:off x="4339127" y="4465515"/>
            <a:ext cx="2608604" cy="346808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“Children” population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2286000"/>
            <a:ext cx="8686800" cy="2667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353418" y="5933583"/>
            <a:ext cx="277446" cy="16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1816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7912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2376" y="9144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114800" y="60960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52400" y="1524000"/>
            <a:ext cx="12954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 population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1336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Mating pool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Unfit individuals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148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Offspring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individuals 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162800" y="3505200"/>
            <a:ext cx="11430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674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239000" y="2438400"/>
            <a:ext cx="990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3716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Roulette wheel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00400" y="3429000"/>
            <a:ext cx="838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Crossover  &amp; mutation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1054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Repair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7848600" y="3124200"/>
            <a:ext cx="9144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Immigration</a:t>
            </a:r>
          </a:p>
        </p:txBody>
      </p:sp>
      <p:cxnSp>
        <p:nvCxnSpPr>
          <p:cNvPr id="51" name="Straight Arrow Connector 50"/>
          <p:cNvCxnSpPr>
            <a:stCxn id="40" idx="1"/>
            <a:endCxn id="39" idx="1"/>
          </p:cNvCxnSpPr>
          <p:nvPr/>
        </p:nvCxnSpPr>
        <p:spPr bwMode="auto">
          <a:xfrm rot="10800000" flipH="1">
            <a:off x="304800" y="3886200"/>
            <a:ext cx="1828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  <a:endCxn id="41" idx="1"/>
          </p:cNvCxnSpPr>
          <p:nvPr/>
        </p:nvCxnSpPr>
        <p:spPr bwMode="auto">
          <a:xfrm>
            <a:off x="3124200" y="3886200"/>
            <a:ext cx="990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3"/>
            <a:endCxn id="42" idx="1"/>
          </p:cNvCxnSpPr>
          <p:nvPr/>
        </p:nvCxnSpPr>
        <p:spPr bwMode="auto">
          <a:xfrm>
            <a:off x="5029200" y="3886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3"/>
          </p:cNvCxnSpPr>
          <p:nvPr/>
        </p:nvCxnSpPr>
        <p:spPr bwMode="auto">
          <a:xfrm>
            <a:off x="6781800" y="38862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3"/>
            <a:endCxn id="43" idx="1"/>
          </p:cNvCxnSpPr>
          <p:nvPr/>
        </p:nvCxnSpPr>
        <p:spPr bwMode="auto">
          <a:xfrm>
            <a:off x="6781800" y="2743200"/>
            <a:ext cx="548389" cy="8847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2"/>
            <a:endCxn id="43" idx="0"/>
          </p:cNvCxnSpPr>
          <p:nvPr/>
        </p:nvCxnSpPr>
        <p:spPr bwMode="auto">
          <a:xfrm rot="5400000">
            <a:off x="7505700" y="32766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 bwMode="auto">
          <a:xfrm rot="10800000">
            <a:off x="228600" y="3886201"/>
            <a:ext cx="2971800" cy="1646805"/>
          </a:xfrm>
          <a:prstGeom prst="bentConnector3">
            <a:avLst>
              <a:gd name="adj1" fmla="val 10722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5" idx="2"/>
            <a:endCxn id="37" idx="0"/>
          </p:cNvCxnSpPr>
          <p:nvPr/>
        </p:nvCxnSpPr>
        <p:spPr bwMode="auto">
          <a:xfrm rot="16200000" flipH="1">
            <a:off x="682438" y="1406338"/>
            <a:ext cx="228600" cy="67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7" idx="4"/>
            <a:endCxn id="40" idx="0"/>
          </p:cNvCxnSpPr>
          <p:nvPr/>
        </p:nvCxnSpPr>
        <p:spPr bwMode="auto">
          <a:xfrm rot="5400000">
            <a:off x="266700" y="27432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7526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13" idx="2"/>
            <a:endCxn id="7" idx="0"/>
          </p:cNvCxnSpPr>
          <p:nvPr/>
        </p:nvCxnSpPr>
        <p:spPr bwMode="auto">
          <a:xfrm rot="5400000">
            <a:off x="4349004" y="5097556"/>
            <a:ext cx="291353" cy="22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4800" y="3276600"/>
            <a:ext cx="9906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67400" y="2438401"/>
            <a:ext cx="9144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3429000" y="2819400"/>
            <a:ext cx="457200" cy="568302"/>
          </a:xfrm>
          <a:prstGeom prst="downArrow">
            <a:avLst>
              <a:gd name="adj1" fmla="val 3585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913 L -2.77778E-7 1.2138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crossover operator</a:t>
            </a:r>
            <a:endParaRPr lang="en-US" dirty="0"/>
          </a:p>
        </p:txBody>
      </p:sp>
      <p:pic>
        <p:nvPicPr>
          <p:cNvPr id="9" name="Content Placeholder 8" descr="cro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18005"/>
            <a:ext cx="8229600" cy="45569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crossover operator</a:t>
            </a:r>
            <a:endParaRPr lang="en-US" dirty="0"/>
          </a:p>
        </p:txBody>
      </p:sp>
      <p:pic>
        <p:nvPicPr>
          <p:cNvPr id="5" name="Content Placeholder 4" descr="cros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28168"/>
            <a:ext cx="8229600" cy="453662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crossover operator</a:t>
            </a:r>
            <a:endParaRPr lang="en-US" dirty="0"/>
          </a:p>
        </p:txBody>
      </p:sp>
      <p:pic>
        <p:nvPicPr>
          <p:cNvPr id="13" name="Content Placeholder 12" descr="cross3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28168"/>
            <a:ext cx="8229600" cy="45366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crossover operator</a:t>
            </a:r>
            <a:endParaRPr lang="en-US" dirty="0"/>
          </a:p>
        </p:txBody>
      </p:sp>
      <p:pic>
        <p:nvPicPr>
          <p:cNvPr id="6" name="Content Placeholder 5" descr="cros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28168"/>
            <a:ext cx="8229600" cy="453662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crossover operator</a:t>
            </a:r>
            <a:endParaRPr lang="en-US" dirty="0"/>
          </a:p>
        </p:txBody>
      </p:sp>
      <p:pic>
        <p:nvPicPr>
          <p:cNvPr id="5" name="Content Placeholder 4" descr="cross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5424"/>
            <a:ext cx="8229600" cy="444211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crossover operator</a:t>
            </a:r>
            <a:endParaRPr lang="en-US" dirty="0"/>
          </a:p>
        </p:txBody>
      </p:sp>
      <p:pic>
        <p:nvPicPr>
          <p:cNvPr id="5" name="Content Placeholder 4" descr="cross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5424"/>
            <a:ext cx="8229600" cy="444211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second crossover operator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57200" y="4465637"/>
            <a:ext cx="8077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For each day </a:t>
            </a:r>
            <a:r>
              <a:rPr lang="en-US" sz="2400" i="1" kern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, one parent among {P</a:t>
            </a:r>
            <a:r>
              <a:rPr lang="en-US" sz="2400" kern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4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} is selected randomly, from which all routes in day </a:t>
            </a:r>
            <a:r>
              <a:rPr lang="en-US" sz="2400" i="1" kern="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are copied into the offspring Off</a:t>
            </a:r>
            <a:r>
              <a:rPr lang="en-US" sz="24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Remove/insert customers from/into days such that the pattern of visit days of all customers are satisfied.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Content Placeholder 8" descr="cross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044715"/>
            <a:ext cx="8229600" cy="322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 descr="U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314320"/>
            <a:ext cx="6642019" cy="43244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Algorithmic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D2122EC-E3BD-4DA5-9C23-365B624C92E4}" type="slidenum">
              <a:rPr lang="en-US" smtClean="0"/>
              <a:pPr algn="ctr"/>
              <a:t>29</a:t>
            </a:fld>
            <a:endParaRPr lang="en-US" dirty="0"/>
          </a:p>
        </p:txBody>
      </p:sp>
      <p:sp>
        <p:nvSpPr>
          <p:cNvPr id="7" name="Flowchart: Decision 6"/>
          <p:cNvSpPr/>
          <p:nvPr/>
        </p:nvSpPr>
        <p:spPr bwMode="auto">
          <a:xfrm>
            <a:off x="3160059" y="5244353"/>
            <a:ext cx="2666999" cy="554892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&gt; genMAX ?</a:t>
            </a:r>
          </a:p>
        </p:txBody>
      </p:sp>
      <p:sp>
        <p:nvSpPr>
          <p:cNvPr id="10" name="Parallelogram 9"/>
          <p:cNvSpPr/>
          <p:nvPr/>
        </p:nvSpPr>
        <p:spPr bwMode="auto">
          <a:xfrm>
            <a:off x="4339127" y="4465515"/>
            <a:ext cx="2608604" cy="346808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“Children” population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2286000"/>
            <a:ext cx="8686800" cy="2667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353418" y="5933583"/>
            <a:ext cx="277446" cy="16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1816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7912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2376" y="9144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114800" y="60960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52400" y="1524000"/>
            <a:ext cx="12954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 population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1336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Mating pool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Unfit individuals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148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Offspring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individuals 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162800" y="3505200"/>
            <a:ext cx="11430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674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239000" y="2438400"/>
            <a:ext cx="990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3716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Roulette wheel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00400" y="3429000"/>
            <a:ext cx="838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Crossover  &amp; mutation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1054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Repair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7848600" y="3124200"/>
            <a:ext cx="9144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Immigration</a:t>
            </a:r>
          </a:p>
        </p:txBody>
      </p:sp>
      <p:cxnSp>
        <p:nvCxnSpPr>
          <p:cNvPr id="51" name="Straight Arrow Connector 50"/>
          <p:cNvCxnSpPr>
            <a:stCxn id="40" idx="1"/>
            <a:endCxn id="39" idx="1"/>
          </p:cNvCxnSpPr>
          <p:nvPr/>
        </p:nvCxnSpPr>
        <p:spPr bwMode="auto">
          <a:xfrm rot="10800000" flipH="1">
            <a:off x="304800" y="3886200"/>
            <a:ext cx="1828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  <a:endCxn id="41" idx="1"/>
          </p:cNvCxnSpPr>
          <p:nvPr/>
        </p:nvCxnSpPr>
        <p:spPr bwMode="auto">
          <a:xfrm>
            <a:off x="3124200" y="3886200"/>
            <a:ext cx="990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3"/>
            <a:endCxn id="42" idx="1"/>
          </p:cNvCxnSpPr>
          <p:nvPr/>
        </p:nvCxnSpPr>
        <p:spPr bwMode="auto">
          <a:xfrm>
            <a:off x="5029200" y="3886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3"/>
          </p:cNvCxnSpPr>
          <p:nvPr/>
        </p:nvCxnSpPr>
        <p:spPr bwMode="auto">
          <a:xfrm>
            <a:off x="6781800" y="38862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3"/>
            <a:endCxn id="43" idx="1"/>
          </p:cNvCxnSpPr>
          <p:nvPr/>
        </p:nvCxnSpPr>
        <p:spPr bwMode="auto">
          <a:xfrm>
            <a:off x="6781800" y="2743200"/>
            <a:ext cx="548389" cy="8847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2"/>
            <a:endCxn id="43" idx="0"/>
          </p:cNvCxnSpPr>
          <p:nvPr/>
        </p:nvCxnSpPr>
        <p:spPr bwMode="auto">
          <a:xfrm rot="5400000">
            <a:off x="7505700" y="32766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 bwMode="auto">
          <a:xfrm rot="10800000">
            <a:off x="228600" y="3886201"/>
            <a:ext cx="2971800" cy="1646805"/>
          </a:xfrm>
          <a:prstGeom prst="bentConnector3">
            <a:avLst>
              <a:gd name="adj1" fmla="val 10722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5" idx="2"/>
            <a:endCxn id="37" idx="0"/>
          </p:cNvCxnSpPr>
          <p:nvPr/>
        </p:nvCxnSpPr>
        <p:spPr bwMode="auto">
          <a:xfrm rot="16200000" flipH="1">
            <a:off x="682438" y="1406338"/>
            <a:ext cx="228600" cy="67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7" idx="4"/>
            <a:endCxn id="40" idx="0"/>
          </p:cNvCxnSpPr>
          <p:nvPr/>
        </p:nvCxnSpPr>
        <p:spPr bwMode="auto">
          <a:xfrm rot="5400000">
            <a:off x="266700" y="27432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7526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13" idx="2"/>
            <a:endCxn id="7" idx="0"/>
          </p:cNvCxnSpPr>
          <p:nvPr/>
        </p:nvCxnSpPr>
        <p:spPr bwMode="auto">
          <a:xfrm rot="5400000">
            <a:off x="4349004" y="5097556"/>
            <a:ext cx="291353" cy="22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4800" y="3276600"/>
            <a:ext cx="9906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67400" y="2438401"/>
            <a:ext cx="9144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5257800" y="2819400"/>
            <a:ext cx="457200" cy="568302"/>
          </a:xfrm>
          <a:prstGeom prst="downArrow">
            <a:avLst>
              <a:gd name="adj1" fmla="val 3585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913 L -2.77778E-7 1.2138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  issues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066800"/>
            <a:ext cx="8610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GA not well adapted to constrained optimization, crossover create infeasible solutions.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PVRPTW is a heavily constrained optimization problem.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Usually repair strategies aim at regaining feasibility, but for PVRPTW this often leads to very poor solutions.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Not only solutions are poor, but also their genetic make-up (building blocks hypothesis).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Need to repair not only feasibility but also the building block features of the population.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Make use of metaheuristics.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Repair strategies</a:t>
            </a:r>
            <a:endParaRPr lang="en-US" dirty="0"/>
          </a:p>
        </p:txBody>
      </p:sp>
      <p:pic>
        <p:nvPicPr>
          <p:cNvPr id="5" name="Picture 4" descr="repairA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581400"/>
            <a:ext cx="4319587" cy="2819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4800" y="1143000"/>
            <a:ext cx="7772400" cy="2209800"/>
            <a:chOff x="304800" y="1143000"/>
            <a:chExt cx="7772400" cy="2209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04800" y="1524000"/>
              <a:ext cx="77724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048000" y="1752600"/>
              <a:ext cx="914400" cy="9144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>
              <a:off x="304800" y="1143000"/>
              <a:ext cx="7696200" cy="52776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</a:rPr>
                <a:t>Phase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1: </a:t>
              </a:r>
              <a:r>
                <a:rPr lang="en-US" sz="2000" b="1" dirty="0" smtClean="0"/>
                <a:t>Simultaneously tackle routing and pattern improvements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Placeholder 2"/>
            <p:cNvSpPr txBox="1">
              <a:spLocks/>
            </p:cNvSpPr>
            <p:nvPr/>
          </p:nvSpPr>
          <p:spPr bwMode="auto">
            <a:xfrm>
              <a:off x="304800" y="1752600"/>
              <a:ext cx="7620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Char char="v"/>
              </a:pPr>
              <a:r>
                <a:rPr lang="en-US" b="1" kern="0" dirty="0" smtClean="0">
                  <a:latin typeface="Times New Roman" pitchFamily="18" charset="0"/>
                  <a:cs typeface="Times New Roman" pitchFamily="18" charset="0"/>
                </a:rPr>
                <a:t>Unified Tabu </a:t>
              </a:r>
              <a:r>
                <a:rPr lang="en-US" kern="0" dirty="0" smtClean="0">
                  <a:latin typeface="Times New Roman" pitchFamily="18" charset="0"/>
                  <a:cs typeface="Times New Roman" pitchFamily="18" charset="0"/>
                </a:rPr>
                <a:t>of Cordeau et al. </a:t>
              </a:r>
            </a:p>
            <a:p>
              <a:pPr marL="342900" lvl="0" indent="-342900"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Char char="v"/>
              </a:pPr>
              <a:r>
                <a:rPr lang="en-US" b="1" kern="0" dirty="0" smtClean="0">
                  <a:latin typeface="Times New Roman" pitchFamily="18" charset="0"/>
                  <a:cs typeface="Times New Roman" pitchFamily="18" charset="0"/>
                </a:rPr>
                <a:t>Random VNS </a:t>
              </a:r>
              <a:r>
                <a:rPr lang="en-US" kern="0" dirty="0" smtClean="0">
                  <a:latin typeface="Times New Roman" pitchFamily="18" charset="0"/>
                  <a:cs typeface="Times New Roman" pitchFamily="18" charset="0"/>
                </a:rPr>
                <a:t>of Pirkwieser and Raidl: order of neighborhood structures are chosen randomly</a:t>
              </a:r>
            </a:p>
            <a:p>
              <a:pPr marL="342900" lvl="0" indent="-342900"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Char char="v"/>
              </a:pPr>
              <a:r>
                <a:rPr lang="en-US" b="1" kern="0" dirty="0" smtClean="0">
                  <a:latin typeface="Times New Roman" pitchFamily="18" charset="0"/>
                  <a:cs typeface="Times New Roman" pitchFamily="18" charset="0"/>
                </a:rPr>
                <a:t>Pattern improvement</a:t>
              </a:r>
              <a:r>
                <a:rPr lang="en-US" kern="0" dirty="0" smtClean="0">
                  <a:latin typeface="Times New Roman" pitchFamily="18" charset="0"/>
                  <a:cs typeface="Times New Roman" pitchFamily="18" charset="0"/>
                </a:rPr>
                <a:t>: explore all feasible patterns of all customers where each customer is reassigned to new pattern, one by one</a:t>
              </a:r>
              <a:endPara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3962400"/>
            <a:ext cx="4038600" cy="2209800"/>
            <a:chOff x="304800" y="1143000"/>
            <a:chExt cx="7772400" cy="2209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04800" y="1524000"/>
              <a:ext cx="77724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048000" y="1752600"/>
              <a:ext cx="914400" cy="9144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>
              <a:off x="304800" y="1143000"/>
              <a:ext cx="7696200" cy="52776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0" hangingPunct="0"/>
              <a:r>
                <a:rPr lang="en-US" sz="2000" b="1" dirty="0">
                  <a:solidFill>
                    <a:schemeClr val="bg1"/>
                  </a:solidFill>
                </a:rPr>
                <a:t>Phase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2: </a:t>
              </a:r>
              <a:r>
                <a:rPr lang="en-US" sz="2000" b="1" dirty="0" smtClean="0"/>
                <a:t>Routing improvements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 Placeholder 2"/>
            <p:cNvSpPr txBox="1">
              <a:spLocks/>
            </p:cNvSpPr>
            <p:nvPr/>
          </p:nvSpPr>
          <p:spPr bwMode="auto">
            <a:xfrm>
              <a:off x="304800" y="1752600"/>
              <a:ext cx="76200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>
                <a:spcBef>
                  <a:spcPts val="0"/>
                </a:spcBef>
                <a:buClr>
                  <a:schemeClr val="accent1"/>
                </a:buClr>
                <a:buFont typeface="Wingdings" pitchFamily="2" charset="2"/>
                <a:buChar char="v"/>
              </a:pPr>
              <a:r>
                <a:rPr lang="en-US" kern="0" dirty="0" smtClean="0">
                  <a:latin typeface="Times New Roman" pitchFamily="18" charset="0"/>
                  <a:cs typeface="Times New Roman" pitchFamily="18" charset="0"/>
                </a:rPr>
                <a:t>locally re-optimize the routes in which hybridized neighborhood structures with a set different route improvement techniques are used</a:t>
              </a:r>
              <a:endPara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Algorithmic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D2122EC-E3BD-4DA5-9C23-365B624C92E4}" type="slidenum">
              <a:rPr lang="en-US" smtClean="0"/>
              <a:pPr algn="ctr"/>
              <a:t>32</a:t>
            </a:fld>
            <a:endParaRPr lang="en-US" dirty="0"/>
          </a:p>
        </p:txBody>
      </p:sp>
      <p:sp>
        <p:nvSpPr>
          <p:cNvPr id="7" name="Flowchart: Decision 6"/>
          <p:cNvSpPr/>
          <p:nvPr/>
        </p:nvSpPr>
        <p:spPr bwMode="auto">
          <a:xfrm>
            <a:off x="3160059" y="5244353"/>
            <a:ext cx="2666999" cy="554892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 &gt; genMAX ?</a:t>
            </a:r>
          </a:p>
        </p:txBody>
      </p:sp>
      <p:sp>
        <p:nvSpPr>
          <p:cNvPr id="10" name="Parallelogram 9"/>
          <p:cNvSpPr/>
          <p:nvPr/>
        </p:nvSpPr>
        <p:spPr bwMode="auto">
          <a:xfrm>
            <a:off x="4339127" y="4465515"/>
            <a:ext cx="2608604" cy="346808"/>
          </a:xfrm>
          <a:prstGeom prst="parallelogram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“Children” population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2286000"/>
            <a:ext cx="8686800" cy="2667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353418" y="5933583"/>
            <a:ext cx="277446" cy="164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1816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791200"/>
            <a:ext cx="711437" cy="30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YES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2376" y="9144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START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114800" y="6096000"/>
            <a:ext cx="762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52400" y="1524000"/>
            <a:ext cx="12954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 population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1336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Mating pool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3276600"/>
            <a:ext cx="9906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Unfit individuals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1148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Offspring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276600"/>
            <a:ext cx="9144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 individuals 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7162800" y="3505200"/>
            <a:ext cx="1143000" cy="838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population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67400" y="2438400"/>
            <a:ext cx="914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239000" y="2438400"/>
            <a:ext cx="9906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13716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Roulette wheel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3200400" y="3429000"/>
            <a:ext cx="838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Crossover  &amp; mutation</a:t>
            </a:r>
            <a:endParaRPr kumimoji="0" lang="en-US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105400" y="3429000"/>
            <a:ext cx="6858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Repair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7848600" y="3124200"/>
            <a:ext cx="9144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Immigration</a:t>
            </a:r>
          </a:p>
        </p:txBody>
      </p:sp>
      <p:cxnSp>
        <p:nvCxnSpPr>
          <p:cNvPr id="51" name="Straight Arrow Connector 50"/>
          <p:cNvCxnSpPr>
            <a:stCxn id="40" idx="1"/>
            <a:endCxn id="39" idx="1"/>
          </p:cNvCxnSpPr>
          <p:nvPr/>
        </p:nvCxnSpPr>
        <p:spPr bwMode="auto">
          <a:xfrm rot="10800000" flipH="1">
            <a:off x="304800" y="3886200"/>
            <a:ext cx="1828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9" idx="3"/>
            <a:endCxn id="41" idx="1"/>
          </p:cNvCxnSpPr>
          <p:nvPr/>
        </p:nvCxnSpPr>
        <p:spPr bwMode="auto">
          <a:xfrm>
            <a:off x="3124200" y="3886200"/>
            <a:ext cx="990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1" idx="3"/>
            <a:endCxn id="42" idx="1"/>
          </p:cNvCxnSpPr>
          <p:nvPr/>
        </p:nvCxnSpPr>
        <p:spPr bwMode="auto">
          <a:xfrm>
            <a:off x="5029200" y="3886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3"/>
          </p:cNvCxnSpPr>
          <p:nvPr/>
        </p:nvCxnSpPr>
        <p:spPr bwMode="auto">
          <a:xfrm>
            <a:off x="6781800" y="38862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3"/>
            <a:endCxn id="43" idx="1"/>
          </p:cNvCxnSpPr>
          <p:nvPr/>
        </p:nvCxnSpPr>
        <p:spPr bwMode="auto">
          <a:xfrm>
            <a:off x="6781800" y="2743200"/>
            <a:ext cx="548389" cy="88475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5" idx="2"/>
            <a:endCxn id="43" idx="0"/>
          </p:cNvCxnSpPr>
          <p:nvPr/>
        </p:nvCxnSpPr>
        <p:spPr bwMode="auto">
          <a:xfrm rot="5400000">
            <a:off x="7505700" y="3276600"/>
            <a:ext cx="457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 bwMode="auto">
          <a:xfrm rot="10800000">
            <a:off x="228600" y="3886201"/>
            <a:ext cx="2971800" cy="1646805"/>
          </a:xfrm>
          <a:prstGeom prst="bentConnector3">
            <a:avLst>
              <a:gd name="adj1" fmla="val 107220"/>
            </a:avLst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5" idx="2"/>
            <a:endCxn id="37" idx="0"/>
          </p:cNvCxnSpPr>
          <p:nvPr/>
        </p:nvCxnSpPr>
        <p:spPr bwMode="auto">
          <a:xfrm rot="16200000" flipH="1">
            <a:off x="682438" y="1406338"/>
            <a:ext cx="228600" cy="67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7" idx="4"/>
            <a:endCxn id="40" idx="0"/>
          </p:cNvCxnSpPr>
          <p:nvPr/>
        </p:nvCxnSpPr>
        <p:spPr bwMode="auto">
          <a:xfrm rot="5400000">
            <a:off x="266700" y="27432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7526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752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generation</a:t>
            </a:r>
            <a:endParaRPr lang="en-US" dirty="0"/>
          </a:p>
        </p:txBody>
      </p:sp>
      <p:cxnSp>
        <p:nvCxnSpPr>
          <p:cNvPr id="116" name="Straight Arrow Connector 115"/>
          <p:cNvCxnSpPr>
            <a:stCxn id="13" idx="2"/>
            <a:endCxn id="7" idx="0"/>
          </p:cNvCxnSpPr>
          <p:nvPr/>
        </p:nvCxnSpPr>
        <p:spPr bwMode="auto">
          <a:xfrm rot="5400000">
            <a:off x="4349004" y="5097556"/>
            <a:ext cx="291353" cy="22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4800" y="3276600"/>
            <a:ext cx="9906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67400" y="2438401"/>
            <a:ext cx="914400" cy="646331"/>
          </a:xfrm>
          <a:prstGeom prst="rect">
            <a:avLst/>
          </a:prstGeom>
          <a:solidFill>
            <a:schemeClr val="accent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Fitter individuals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 rot="18900000" flipV="1">
            <a:off x="8134970" y="4117019"/>
            <a:ext cx="457200" cy="568302"/>
          </a:xfrm>
          <a:prstGeom prst="downArrow">
            <a:avLst>
              <a:gd name="adj1" fmla="val 3585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0.04717 L 3.33333E-6 5.78035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066800"/>
            <a:ext cx="8610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i="1" kern="0" dirty="0" smtClean="0">
                <a:latin typeface="Times New Roman" pitchFamily="18" charset="0"/>
                <a:cs typeface="Times New Roman" pitchFamily="18" charset="0"/>
              </a:rPr>
              <a:t>nPop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 parents are selected from the current population using Roulette wheel to build the mating pool and </a:t>
            </a:r>
            <a:r>
              <a:rPr lang="en-US" sz="2200" i="1" kern="0" dirty="0" smtClean="0">
                <a:latin typeface="Times New Roman" pitchFamily="18" charset="0"/>
                <a:cs typeface="Times New Roman" pitchFamily="18" charset="0"/>
              </a:rPr>
              <a:t>nPop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 offspring are then created.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The next generation is composed of the </a:t>
            </a:r>
            <a:r>
              <a:rPr lang="en-US" sz="2200" i="1" kern="0" dirty="0" smtClean="0">
                <a:latin typeface="Times New Roman" pitchFamily="18" charset="0"/>
                <a:cs typeface="Times New Roman" pitchFamily="18" charset="0"/>
              </a:rPr>
              <a:t>nKeep 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best individuals among the pool of chromosomes in the current population (</a:t>
            </a:r>
            <a:r>
              <a:rPr lang="en-US" sz="2200" i="1" kern="0" dirty="0" smtClean="0">
                <a:latin typeface="Times New Roman" pitchFamily="18" charset="0"/>
                <a:cs typeface="Times New Roman" pitchFamily="18" charset="0"/>
              </a:rPr>
              <a:t>nKeep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2200" i="1" kern="0" dirty="0" smtClean="0">
                <a:latin typeface="Times New Roman" pitchFamily="18" charset="0"/>
                <a:cs typeface="Times New Roman" pitchFamily="18" charset="0"/>
              </a:rPr>
              <a:t>nPop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200" i="1" kern="0" dirty="0" smtClean="0">
                <a:latin typeface="Times New Roman" pitchFamily="18" charset="0"/>
                <a:cs typeface="Times New Roman" pitchFamily="18" charset="0"/>
              </a:rPr>
              <a:t>nPop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 new offspring.</a:t>
            </a: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1"/>
            <a:ext cx="8229600" cy="2590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1295400"/>
            <a:ext cx="8458200" cy="228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1219200"/>
            <a:ext cx="8229600" cy="281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57200" y="914400"/>
            <a:ext cx="8229600" cy="533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20 instances generated by Cordeau et al.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33400" y="1524000"/>
            <a:ext cx="861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Unified Tabu Search of Cordeau et al. (2001)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(1) move a customer, (2) change pattern of a customer,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accept infeasible solutions.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Variable Neighborhood Search of Pirkwieser and Raidl (2008)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change pattern of a customer, (2) move a segment, (3) exchange segments,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accept worse solutions. </a:t>
            </a:r>
            <a:endParaRPr kumimoji="0" lang="en-US" sz="16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4495800"/>
            <a:ext cx="8458200" cy="2286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4572000"/>
            <a:ext cx="8229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457200" y="4267200"/>
            <a:ext cx="8229600" cy="5334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r>
              <a:rPr lang="en-US" sz="2000" dirty="0" smtClean="0"/>
              <a:t>45 instances generated by Pirkwieser and Raidl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33400" y="48006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Hybrid scheme between VNS and ILP-based column generation approach (2009)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Multiple cooperating VNS (2010)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1600" kern="0" dirty="0" smtClean="0">
                <a:latin typeface="Times New Roman" pitchFamily="18" charset="0"/>
                <a:cs typeface="Times New Roman" pitchFamily="18" charset="0"/>
              </a:rPr>
              <a:t> Hybrid scheme between multiple-VNS and ILP-based column generation approach (2010)</a:t>
            </a:r>
            <a:endParaRPr kumimoji="0" lang="en-US" sz="16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81200"/>
          <a:ext cx="8305799" cy="25647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/>
                <a:gridCol w="1371600"/>
                <a:gridCol w="1447800"/>
                <a:gridCol w="1219200"/>
                <a:gridCol w="1828799"/>
              </a:tblGrid>
              <a:tr h="669072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Benchmark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#instances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#customers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#vehicles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Planning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period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5492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Cordeau et al.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[48, 288]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[3, 20]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 or 6 days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40780">
                <a:tc>
                  <a:txBody>
                    <a:bodyPr/>
                    <a:lstStyle/>
                    <a:p>
                      <a:r>
                        <a:rPr lang="en-US" sz="1800" b="1" kern="0" dirty="0" smtClean="0">
                          <a:latin typeface="Times New Roman" pitchFamily="18" charset="0"/>
                          <a:cs typeface="Times New Roman" pitchFamily="18" charset="0"/>
                        </a:rPr>
                        <a:t>S.Pirkwieser &amp; Raidl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[7, 14]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4, 6 or 8 days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parameters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828800"/>
          <a:ext cx="8382000" cy="3439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219200"/>
                <a:gridCol w="1752600"/>
                <a:gridCol w="1828800"/>
              </a:tblGrid>
              <a:tr h="57331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Setting</a:t>
                      </a:r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Final values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33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Small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instance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Large instance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73314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size (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nPop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[50, 400]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350</a:t>
                      </a:r>
                      <a:endParaRPr lang="en-US" b="0" dirty="0"/>
                    </a:p>
                  </a:txBody>
                  <a:tcPr anchor="ctr"/>
                </a:tc>
              </a:tr>
              <a:tr h="573314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elite (</a:t>
                      </a: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nKeep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[25, 300]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</a:t>
                      </a:r>
                      <a:endParaRPr lang="en-US" b="0" dirty="0"/>
                    </a:p>
                  </a:txBody>
                  <a:tcPr anchor="ctr"/>
                </a:tc>
              </a:tr>
              <a:tr h="573314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iterations applying UTB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[20, 120]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60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 anchor="ctr"/>
                </a:tc>
              </a:tr>
              <a:tr h="573314"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iterations applying VNS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[100, 800]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200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066800"/>
            <a:ext cx="8610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Compare with currently best published results: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b="1" kern="0" dirty="0" smtClean="0">
                <a:latin typeface="Times New Roman" pitchFamily="18" charset="0"/>
                <a:cs typeface="Times New Roman" pitchFamily="18" charset="0"/>
              </a:rPr>
              <a:t>For 20 instances generated by Cordeau et al.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: produces 19 new best known solutions, with improved quality of 0.75% on average in term of best solutions cost.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b="1" kern="0" dirty="0" smtClean="0">
                <a:latin typeface="Times New Roman" pitchFamily="18" charset="0"/>
                <a:cs typeface="Times New Roman" pitchFamily="18" charset="0"/>
              </a:rPr>
              <a:t>For 45 instances generated by S.Pirkwieser and Raidl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: produces solutions with improve quality of 0.88% on average in term of average solutions cost.</a:t>
            </a:r>
            <a:endParaRPr kumimoji="0" lang="en-US" sz="22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066800"/>
            <a:ext cx="8610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kumimoji="0" lang="en-US" sz="220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1" y="838200"/>
          <a:ext cx="86106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06"/>
                <a:gridCol w="702906"/>
                <a:gridCol w="615043"/>
                <a:gridCol w="615043"/>
                <a:gridCol w="702906"/>
                <a:gridCol w="615043"/>
                <a:gridCol w="1142223"/>
                <a:gridCol w="1054359"/>
                <a:gridCol w="966496"/>
                <a:gridCol w="1493675"/>
              </a:tblGrid>
              <a:tr h="25284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Instances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UTB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VNS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HGA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%GAP to BKS</a:t>
                      </a:r>
                      <a:endParaRPr lang="en-US" sz="1200" dirty="0"/>
                    </a:p>
                  </a:txBody>
                  <a:tcPr anchor="ctr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3007.84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2989.58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2989.58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5328.33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5127.98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5107.51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7397.10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7260.37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7158.77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1.40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8376.95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8089.15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7981.85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8967.90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8723.63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8666.59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0.65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11686.91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11063.00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10999.90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0.57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6991.54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6917.71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0.36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10045.05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9854.36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9751.66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1.04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14294.97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13891.03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13707.30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1.32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10a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18609.72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18023.62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17754.20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1.49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2318.37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2289.17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2284.83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0.19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4276.13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4149.96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4141.15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5702.07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5608.67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5567.15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6789.73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6534.12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6471.74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0.95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7102.36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6995.87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6963.11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9180.15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8895.31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8855.97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0.44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5606.08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5517.71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5509.08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475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7987.64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7712.40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7677.68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11089.91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10944.59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10874.80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284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10b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14207.64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14065.16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13851.40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-1.52</a:t>
                      </a:r>
                      <a:endParaRPr lang="en-US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4" descr="vr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889" y="1295400"/>
            <a:ext cx="6576834" cy="4572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1763"/>
            <a:ext cx="8229600" cy="630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1066800"/>
            <a:ext cx="8686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algorithm outperforms the best existing methods for solving PVRPTW.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part of a larger project to develop a cooperative system for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VRP: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set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{1, 2,…,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} of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different search agents with dynamics   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+ 1) =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- 1)), </a:t>
            </a:r>
            <a:r>
              <a:rPr lang="fr-FR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Lucida Bright"/>
                <a:cs typeface="Lucida Bright"/>
              </a:rPr>
              <a:t>∈ </a:t>
            </a:r>
            <a:r>
              <a:rPr lang="fr-FR" sz="2200" i="1" dirty="0" smtClean="0">
                <a:latin typeface="Lucida Bright"/>
                <a:cs typeface="Lucida Bright"/>
              </a:rPr>
              <a:t>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Agents  are  part  of a network  which  can be  represented  by  an oriented graph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{1, 2,…,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} and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Lucida Bright"/>
                <a:cs typeface="Lucida Bright"/>
              </a:rPr>
              <a:t>⊆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are the neighbors of search agent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Cooperation protocol: 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fr-FR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066800" y="4953000"/>
          <a:ext cx="3810000" cy="476250"/>
        </p:xfrm>
        <a:graphic>
          <a:graphicData uri="http://schemas.openxmlformats.org/presentationml/2006/ole">
            <p:oleObj spid="_x0000_s59394" name="Equation" r:id="rId3" imgW="1422360" imgH="177480" progId="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733800" y="5562600"/>
          <a:ext cx="5029201" cy="668320"/>
        </p:xfrm>
        <a:graphic>
          <a:graphicData uri="http://schemas.openxmlformats.org/presentationml/2006/ole">
            <p:oleObj spid="_x0000_s59395" name="Equation" r:id="rId4" imgW="1930320" imgH="279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 Routing </a:t>
            </a:r>
            <a:r>
              <a:rPr lang="en-US" dirty="0" smtClean="0"/>
              <a:t>Problem (VRP)</a:t>
            </a:r>
            <a:endParaRPr lang="en-US" dirty="0"/>
          </a:p>
        </p:txBody>
      </p:sp>
      <p:pic>
        <p:nvPicPr>
          <p:cNvPr id="9" name="Content Placeholder 8" descr="exampleGV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875" y="1752600"/>
            <a:ext cx="8086725" cy="3352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891D-F623-43F5-8A70-E4D501C286D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VRP with Time Windows (VRPTW)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vrptw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19200"/>
            <a:ext cx="6858000" cy="5160542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Description </a:t>
            </a:r>
            <a:r>
              <a:rPr lang="en-US" dirty="0" smtClean="0"/>
              <a:t>of PVRPTW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pPr>
              <a:buFont typeface="Wingdings" pitchFamily="2" charset="2"/>
              <a:buChar char="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Periodic Vehicle Routing Problem with Time Windows (PVRPTW) is defined as having: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planning horizon of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days,</a:t>
            </a:r>
          </a:p>
          <a:p>
            <a:pPr lvl="1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customers having a demand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0, a service duration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&gt;0, a time window [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], a service frequency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a set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allowable patterns of visit days,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single depot with time window [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], at which is based a fleet of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vehicles with limited on capacity and duration,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cost (or travel time)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0 between the locations.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Description </a:t>
            </a:r>
            <a:r>
              <a:rPr lang="en-US" dirty="0" smtClean="0"/>
              <a:t>of PVRPTW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66800"/>
            <a:ext cx="8610600" cy="5059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PVRPTW aims to select a single visit day pattern per customer and design at most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vehicle routes on each day of the planning horizon such that: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route starts and ends at the depot in the interval [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each customer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belongs to exactly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routes over the horizon and is serviced in the interval [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],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total capacity and duration of route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not exceed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respectively,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total cost (or travel time) of all vehicles is minimized.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PVRPTW’s mathematical formulation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887413"/>
          <a:ext cx="3684588" cy="969962"/>
        </p:xfrm>
        <a:graphic>
          <a:graphicData uri="http://schemas.openxmlformats.org/presentationml/2006/ole">
            <p:oleObj spid="_x0000_s1026" name="Equation" r:id="rId3" imgW="1688760" imgH="44424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7398" y="1870075"/>
          <a:ext cx="6854602" cy="4530725"/>
        </p:xfrm>
        <a:graphic>
          <a:graphicData uri="http://schemas.openxmlformats.org/presentationml/2006/ole">
            <p:oleObj spid="_x0000_s1027" name="Equation" r:id="rId4" imgW="3974760" imgH="2628720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CBB2-A581-48A8-9A92-348B9AE879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 presentatio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 presentation</Template>
  <TotalTime>2924</TotalTime>
  <Words>1781</Words>
  <Application>Microsoft Office PowerPoint</Application>
  <PresentationFormat>On-screen Show (4:3)</PresentationFormat>
  <Paragraphs>594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report presentation</vt:lpstr>
      <vt:lpstr>Equation</vt:lpstr>
      <vt:lpstr>Slide 0</vt:lpstr>
      <vt:lpstr>Presentation Outline</vt:lpstr>
      <vt:lpstr>Introduction</vt:lpstr>
      <vt:lpstr>Introduction</vt:lpstr>
      <vt:lpstr>Vehicle Routing Problem (VRP)</vt:lpstr>
      <vt:lpstr>VRP with Time Windows (VRPTW)</vt:lpstr>
      <vt:lpstr>Description of PVRPTW</vt:lpstr>
      <vt:lpstr>Description of PVRPTW</vt:lpstr>
      <vt:lpstr>PVRPTW’s mathematical formulation</vt:lpstr>
      <vt:lpstr>Genetic Algorithms: Engineering view</vt:lpstr>
      <vt:lpstr>Genetic algorithms: Evolutionary view</vt:lpstr>
      <vt:lpstr>GA  as an optimization method</vt:lpstr>
      <vt:lpstr>GA as optimization method</vt:lpstr>
      <vt:lpstr>Pseudo code for generational GAs</vt:lpstr>
      <vt:lpstr>Overview of our GA for PVRPTW</vt:lpstr>
      <vt:lpstr>Representation of individuals</vt:lpstr>
      <vt:lpstr>Individual fitness</vt:lpstr>
      <vt:lpstr>Algorithmic elements</vt:lpstr>
      <vt:lpstr>The initial population</vt:lpstr>
      <vt:lpstr>Algorithmic elements</vt:lpstr>
      <vt:lpstr>Roulette Wheel selection operator</vt:lpstr>
      <vt:lpstr>Algorithmic elements</vt:lpstr>
      <vt:lpstr>The first crossover operator</vt:lpstr>
      <vt:lpstr>The first crossover operator</vt:lpstr>
      <vt:lpstr>The first crossover operator</vt:lpstr>
      <vt:lpstr>The first crossover operator</vt:lpstr>
      <vt:lpstr>The first crossover operator</vt:lpstr>
      <vt:lpstr>The first crossover operator</vt:lpstr>
      <vt:lpstr>The second crossover operator</vt:lpstr>
      <vt:lpstr>Algorithmic elements</vt:lpstr>
      <vt:lpstr>At  issues</vt:lpstr>
      <vt:lpstr>Repair strategies</vt:lpstr>
      <vt:lpstr>Algorithmic elements</vt:lpstr>
      <vt:lpstr>Replacement</vt:lpstr>
      <vt:lpstr>Previous works</vt:lpstr>
      <vt:lpstr>Instances</vt:lpstr>
      <vt:lpstr>Experiment parameters</vt:lpstr>
      <vt:lpstr>Numerical Results</vt:lpstr>
      <vt:lpstr>Numerical Results</vt:lpstr>
      <vt:lpstr>Conclusion</vt:lpstr>
    </vt:vector>
  </TitlesOfParts>
  <Company>Ueh.vn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Toulouse</dc:creator>
  <cp:lastModifiedBy>Toulouse Michel</cp:lastModifiedBy>
  <cp:revision>66</cp:revision>
  <dcterms:created xsi:type="dcterms:W3CDTF">2009-03-17T01:26:27Z</dcterms:created>
  <dcterms:modified xsi:type="dcterms:W3CDTF">2010-11-05T18:23:08Z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TC300005931033</vt:lpwstr>
  </property>
</Properties>
</file>