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sldIdLst>
    <p:sldId id="256" r:id="rId5"/>
    <p:sldId id="287" r:id="rId6"/>
    <p:sldId id="265" r:id="rId7"/>
    <p:sldId id="289" r:id="rId8"/>
    <p:sldId id="292" r:id="rId9"/>
    <p:sldId id="293" r:id="rId10"/>
    <p:sldId id="294" r:id="rId11"/>
    <p:sldId id="291" r:id="rId12"/>
    <p:sldId id="295" r:id="rId13"/>
    <p:sldId id="296" r:id="rId14"/>
    <p:sldId id="297" r:id="rId15"/>
    <p:sldId id="285" r:id="rId16"/>
  </p:sldIdLst>
  <p:sldSz cx="10080625" cy="7559675"/>
  <p:notesSz cx="7559675" cy="10691813"/>
  <p:defaultTextStyle>
    <a:defPPr>
      <a:defRPr lang="en-US"/>
    </a:defPPr>
    <a:lvl1pPr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31800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647700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863600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079500" indent="-215900" algn="l" defTabSz="449263" rtl="0" fontAlgn="base" hangingPunct="0">
      <a:lnSpc>
        <a:spcPct val="104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800080"/>
    <a:srgbClr val="990099"/>
    <a:srgbClr val="FFFFCC"/>
    <a:srgbClr val="3366FF"/>
    <a:srgbClr val="99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2" y="-5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itz:Documents:work:ISSSIS:best%20case%20algorithms%20plo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itz:Documents:work:ISSSIS:overall%20improve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cat>
            <c:strRef>
              <c:f>'best case cspu algorithm data.c'!$A$1:$A$24</c:f>
              <c:strCache>
                <c:ptCount val="24"/>
                <c:pt idx="0">
                  <c:v>CFS SPEC CPU - LAST</c:v>
                </c:pt>
                <c:pt idx="1">
                  <c:v>CFS SPEC OMP - LAST</c:v>
                </c:pt>
                <c:pt idx="2">
                  <c:v>O(1) SPEC OMP - FCM ORDER 7</c:v>
                </c:pt>
                <c:pt idx="3">
                  <c:v>O(1) SPEC CPU - HYSTERESIS</c:v>
                </c:pt>
                <c:pt idx="4">
                  <c:v>O(1) SPEC OMP - HYSTERESIS</c:v>
                </c:pt>
                <c:pt idx="5">
                  <c:v>O(1) IDLE - HYSTERESIS</c:v>
                </c:pt>
                <c:pt idx="6">
                  <c:v>O(1) SPEC OMP - LAST</c:v>
                </c:pt>
                <c:pt idx="7">
                  <c:v>O(1) SPEC CPU - FCM ORDER 7</c:v>
                </c:pt>
                <c:pt idx="8">
                  <c:v>O(1) IDLE - LAST</c:v>
                </c:pt>
                <c:pt idx="9">
                  <c:v>O(1) SPEC CPU - LAST</c:v>
                </c:pt>
                <c:pt idx="10">
                  <c:v>CFS SPEC CPU - HYSTERESIS</c:v>
                </c:pt>
                <c:pt idx="11">
                  <c:v>CFS IDLE - HYSTERESIS</c:v>
                </c:pt>
                <c:pt idx="12">
                  <c:v>O(1) IDLE - FCM ORDER 7</c:v>
                </c:pt>
                <c:pt idx="13">
                  <c:v>CFS SPEC OMP - HYSTERESIS</c:v>
                </c:pt>
                <c:pt idx="14">
                  <c:v>CFS IDLE - LAST</c:v>
                </c:pt>
                <c:pt idx="15">
                  <c:v>O(1) SPEC OMP - FCM ORDER 3</c:v>
                </c:pt>
                <c:pt idx="16">
                  <c:v>O(1) SPEC CPU - FCM ORDER 3</c:v>
                </c:pt>
                <c:pt idx="17">
                  <c:v>O(1) IDLE - FCM ORDER 3</c:v>
                </c:pt>
                <c:pt idx="18">
                  <c:v>CFS IDLE - FCM ORDER 3</c:v>
                </c:pt>
                <c:pt idx="19">
                  <c:v>CFS SPEC CPU - FCM ORDER 7</c:v>
                </c:pt>
                <c:pt idx="20">
                  <c:v>CFS SPEC OMP - FCM ORDER 7</c:v>
                </c:pt>
                <c:pt idx="21">
                  <c:v>CFS SPEC CPU - FCM ORDER 3</c:v>
                </c:pt>
                <c:pt idx="22">
                  <c:v>CFS SPEC OMP - FCM ORDER 3</c:v>
                </c:pt>
                <c:pt idx="23">
                  <c:v>CFS IDLE - FCM ORDER 7</c:v>
                </c:pt>
              </c:strCache>
            </c:strRef>
          </c:cat>
          <c:val>
            <c:numRef>
              <c:f>'best case cspu algorithm data.c'!$B$1:$B$24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898368"/>
        <c:axId val="85888384"/>
      </c:barChart>
      <c:scatterChart>
        <c:scatterStyle val="lineMarker"/>
        <c:varyColors val="0"/>
        <c:ser>
          <c:idx val="1"/>
          <c:order val="1"/>
          <c:spPr>
            <a:ln w="47625">
              <a:noFill/>
            </a:ln>
            <a:effectLst/>
          </c:spPr>
          <c:marker>
            <c:symbol val="diamond"/>
            <c:size val="11"/>
            <c:spPr>
              <a:solidFill>
                <a:schemeClr val="tx2">
                  <a:lumMod val="60000"/>
                  <a:lumOff val="40000"/>
                </a:schemeClr>
              </a:solidFill>
              <a:ln w="3175" cmpd="sng">
                <a:solidFill>
                  <a:schemeClr val="tx1"/>
                </a:solidFill>
                <a:prstDash val="solid"/>
              </a:ln>
              <a:effectLst/>
            </c:spPr>
          </c:marker>
          <c:errBars>
            <c:errDir val="x"/>
            <c:errBarType val="minus"/>
            <c:errValType val="fixedVal"/>
            <c:noEndCap val="1"/>
            <c:val val="100"/>
          </c:errBars>
          <c:xVal>
            <c:numRef>
              <c:f>'best case cspu algorithm data.c'!$B$27:$B$50</c:f>
              <c:numCache>
                <c:formatCode>0</c:formatCode>
                <c:ptCount val="24"/>
                <c:pt idx="0">
                  <c:v>40.988599999999998</c:v>
                </c:pt>
                <c:pt idx="1">
                  <c:v>41.316499999999998</c:v>
                </c:pt>
                <c:pt idx="2">
                  <c:v>41.386699999999998</c:v>
                </c:pt>
                <c:pt idx="3">
                  <c:v>42.440199999999997</c:v>
                </c:pt>
                <c:pt idx="4">
                  <c:v>42.596500000000006</c:v>
                </c:pt>
                <c:pt idx="5">
                  <c:v>43.037100000000002</c:v>
                </c:pt>
                <c:pt idx="6">
                  <c:v>44.6556</c:v>
                </c:pt>
                <c:pt idx="7">
                  <c:v>45.294100000000007</c:v>
                </c:pt>
                <c:pt idx="8">
                  <c:v>45.73210000000001</c:v>
                </c:pt>
                <c:pt idx="9">
                  <c:v>46.12530000000001</c:v>
                </c:pt>
                <c:pt idx="10">
                  <c:v>48.420999999999999</c:v>
                </c:pt>
                <c:pt idx="11">
                  <c:v>48.720000000000006</c:v>
                </c:pt>
                <c:pt idx="12">
                  <c:v>49.869</c:v>
                </c:pt>
                <c:pt idx="13">
                  <c:v>49.923300000000005</c:v>
                </c:pt>
                <c:pt idx="14">
                  <c:v>51.29290000000001</c:v>
                </c:pt>
                <c:pt idx="15">
                  <c:v>59.140700000000002</c:v>
                </c:pt>
                <c:pt idx="16">
                  <c:v>60.222300000000011</c:v>
                </c:pt>
                <c:pt idx="17">
                  <c:v>62.721600000000002</c:v>
                </c:pt>
                <c:pt idx="18">
                  <c:v>78.968299999999999</c:v>
                </c:pt>
                <c:pt idx="19">
                  <c:v>79.495100000000008</c:v>
                </c:pt>
                <c:pt idx="20">
                  <c:v>79.735699999999994</c:v>
                </c:pt>
                <c:pt idx="21">
                  <c:v>80.634100000000004</c:v>
                </c:pt>
                <c:pt idx="22">
                  <c:v>81.06</c:v>
                </c:pt>
                <c:pt idx="23">
                  <c:v>83.975200000000001</c:v>
                </c:pt>
              </c:numCache>
            </c:numRef>
          </c:xVal>
          <c:yVal>
            <c:numRef>
              <c:f>'best case cspu algorithm data.c'!$C$27:$C$50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84928"/>
        <c:axId val="85886848"/>
      </c:scatterChart>
      <c:valAx>
        <c:axId val="85884928"/>
        <c:scaling>
          <c:orientation val="minMax"/>
          <c:min val="35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000" b="0"/>
                </a:pPr>
                <a:r>
                  <a:rPr lang="en-US" sz="1000" b="0"/>
                  <a:t>Prediction Rate %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85886848"/>
        <c:crossesAt val="0"/>
        <c:crossBetween val="midCat"/>
      </c:valAx>
      <c:valAx>
        <c:axId val="85886848"/>
        <c:scaling>
          <c:orientation val="minMax"/>
          <c:max val="24"/>
          <c:min val="1"/>
        </c:scaling>
        <c:delete val="1"/>
        <c:axPos val="l"/>
        <c:numFmt formatCode="General" sourceLinked="1"/>
        <c:majorTickMark val="out"/>
        <c:minorTickMark val="none"/>
        <c:tickLblPos val="nextTo"/>
        <c:crossAx val="85884928"/>
        <c:crosses val="autoZero"/>
        <c:crossBetween val="midCat"/>
      </c:valAx>
      <c:valAx>
        <c:axId val="8588838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85898368"/>
        <c:crosses val="max"/>
        <c:crossBetween val="midCat"/>
      </c:valAx>
      <c:catAx>
        <c:axId val="858983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anchor="ctr"/>
          <a:lstStyle/>
          <a:p>
            <a:pPr algn="l">
              <a:defRPr sz="1000"/>
            </a:pPr>
            <a:endParaRPr lang="en-US"/>
          </a:p>
        </c:txPr>
        <c:crossAx val="85888384"/>
        <c:crossesAt val="0"/>
        <c:auto val="1"/>
        <c:lblAlgn val="ctr"/>
        <c:lblOffset val="100"/>
        <c:tickLblSkip val="1"/>
        <c:tickMarkSkip val="1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'401'!$L$3</c:f>
              <c:strCache>
                <c:ptCount val="1"/>
                <c:pt idx="0">
                  <c:v>2048kb</c:v>
                </c:pt>
              </c:strCache>
            </c:strRef>
          </c:tx>
          <c:invertIfNegative val="0"/>
          <c:cat>
            <c:strRef>
              <c:f>'401'!$H$4:$H$12</c:f>
              <c:strCache>
                <c:ptCount val="9"/>
                <c:pt idx="0">
                  <c:v>mcf</c:v>
                </c:pt>
                <c:pt idx="1">
                  <c:v>bzip2</c:v>
                </c:pt>
                <c:pt idx="2">
                  <c:v>gcc</c:v>
                </c:pt>
                <c:pt idx="3">
                  <c:v>soplex</c:v>
                </c:pt>
                <c:pt idx="4">
                  <c:v>xalancbmk</c:v>
                </c:pt>
                <c:pt idx="5">
                  <c:v>astar</c:v>
                </c:pt>
                <c:pt idx="6">
                  <c:v>sphinx3</c:v>
                </c:pt>
                <c:pt idx="7">
                  <c:v>povray</c:v>
                </c:pt>
                <c:pt idx="8">
                  <c:v>h264ref</c:v>
                </c:pt>
              </c:strCache>
            </c:strRef>
          </c:cat>
          <c:val>
            <c:numRef>
              <c:f>'401'!$L$4:$L$12</c:f>
              <c:numCache>
                <c:formatCode>0.00%</c:formatCode>
                <c:ptCount val="9"/>
                <c:pt idx="0">
                  <c:v>1.7322834645669305E-2</c:v>
                </c:pt>
                <c:pt idx="1">
                  <c:v>9.7925311203319432E-2</c:v>
                </c:pt>
                <c:pt idx="2">
                  <c:v>0.10498409331919399</c:v>
                </c:pt>
                <c:pt idx="3">
                  <c:v>0.12368024132730002</c:v>
                </c:pt>
                <c:pt idx="4">
                  <c:v>0.23721881390593003</c:v>
                </c:pt>
                <c:pt idx="5">
                  <c:v>0.26418786692759305</c:v>
                </c:pt>
                <c:pt idx="6">
                  <c:v>0.47590361445783103</c:v>
                </c:pt>
                <c:pt idx="7">
                  <c:v>0.48550724637681203</c:v>
                </c:pt>
                <c:pt idx="8">
                  <c:v>0.49354838709677407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04704"/>
        <c:axId val="84106240"/>
      </c:barChart>
      <c:catAx>
        <c:axId val="84104704"/>
        <c:scaling>
          <c:orientation val="minMax"/>
        </c:scaling>
        <c:delete val="0"/>
        <c:axPos val="b"/>
        <c:majorTickMark val="out"/>
        <c:minorTickMark val="none"/>
        <c:tickLblPos val="nextTo"/>
        <c:crossAx val="84106240"/>
        <c:crosses val="autoZero"/>
        <c:auto val="1"/>
        <c:lblAlgn val="ctr"/>
        <c:lblOffset val="100"/>
        <c:noMultiLvlLbl val="0"/>
      </c:catAx>
      <c:valAx>
        <c:axId val="84106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Miss Rate Improvement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84104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6C9DF3BF-8FED-40A7-8435-CDD64C5E3D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86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23240B-D999-4FF0-BE79-8696411E53A8}" type="slidenum">
              <a:rPr lang="en-US"/>
              <a:pPr/>
              <a:t>1</a:t>
            </a:fld>
            <a:endParaRPr lang="en-US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C9DF3BF-8FED-40A7-8435-CDD64C5E3D8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44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A5515AC-4588-134B-B189-ABA498E77E6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50B38-4598-E14B-B0B6-B38159720B7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50B38-4598-E14B-B0B6-B38159720B7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B1E97B5-B374-422B-9B08-DC25432675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16190A-9DA6-48C7-8A74-520AB4752D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F8442EC-A4BD-49C9-8158-2261A2360F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8FE8F-6505-7246-9393-3B572BE4B03C}" type="slidenum">
              <a:rPr/>
              <a:pPr/>
              <a:t>‹#›</a:t>
            </a:fld>
            <a:endParaRPr lang="es-ES_tradn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04031" y="1847920"/>
            <a:ext cx="9072563" cy="47037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089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6"/>
            <a:ext cx="9069387" cy="103981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17637"/>
            <a:ext cx="9069387" cy="53387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fld id="{97ABC08B-D8D0-43B4-839F-A9A3D0863C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C59DC91-1527-449C-B314-442C7C373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EC1D026-275C-44C1-A702-E77849E55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B2D0AD-07E6-4B49-B65D-FC290CA7D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967BF0-0BAD-40A5-AEE5-2AE40F66A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093DAF4-B8BA-401D-8217-637B00C05D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7903CE0-DDF4-4ED3-A3AE-8E4FEB993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037630-C9EC-4D94-93B3-31F1D1AE83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BAE827-4576-4C1B-A524-B6FFCB8BDC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FF376210-F15C-46EA-AB24-CAD5D234BE8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0" y="6465888"/>
            <a:ext cx="10079038" cy="1092200"/>
            <a:chOff x="0" y="4073"/>
            <a:chExt cx="6349" cy="688"/>
          </a:xfrm>
        </p:grpSpPr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4649"/>
              <a:ext cx="6350" cy="1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1587" y="4420"/>
              <a:ext cx="3929" cy="1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5000" rIns="90000" bIns="45000"/>
            <a:lstStyle/>
            <a:p>
              <a:pPr>
                <a:lnSpc>
                  <a:spcPct val="98000"/>
                </a:lnSpc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Bitstream Vera Sans" pitchFamily="32" charset="0"/>
                  <a:ea typeface="DejaVu Sans" charset="0"/>
                  <a:cs typeface="DejaVu Sans" charset="0"/>
                </a:rPr>
                <a:t>Computer Architecture Evaluation, Simulation and Research</a:t>
              </a: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1587" y="4422"/>
              <a:ext cx="40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flipV="1">
              <a:off x="1474" y="4422"/>
              <a:ext cx="113" cy="1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H="1">
              <a:off x="112" y="4536"/>
              <a:ext cx="136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680" y="4309"/>
              <a:ext cx="907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>
                <a:lnSpc>
                  <a:spcPct val="98000"/>
                </a:lnSpc>
                <a:tabLst>
                  <a:tab pos="723900" algn="l"/>
                </a:tabLst>
              </a:pPr>
              <a:r>
                <a:rPr lang="en-US" b="1">
                  <a:solidFill>
                    <a:srgbClr val="FF66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ejaVu Sans" charset="0"/>
                  <a:ea typeface="DejaVu Sans" charset="0"/>
                  <a:cs typeface="DejaVu Sans" charset="0"/>
                </a:rPr>
                <a:t>OSU</a:t>
              </a: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ejaVu Sans" charset="0"/>
                  <a:ea typeface="DejaVu Sans" charset="0"/>
                  <a:cs typeface="DejaVu Sans" charset="0"/>
                </a:rPr>
                <a:t> ECE</a:t>
              </a:r>
            </a:p>
          </p:txBody>
        </p:sp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669" y="4073"/>
              <a:ext cx="614" cy="6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+mj-lt"/>
          <a:ea typeface="+mj-ea"/>
          <a:cs typeface="+mj-cs"/>
        </a:defRPr>
      </a:lvl1pPr>
      <a:lvl2pPr marL="4318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2pPr>
      <a:lvl3pPr marL="6477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3pPr>
      <a:lvl4pPr marL="8636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4pPr>
      <a:lvl5pPr marL="10795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5pPr>
      <a:lvl6pPr marL="15367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6pPr>
      <a:lvl7pPr marL="19939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7pPr>
      <a:lvl8pPr marL="24511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8pPr>
      <a:lvl9pPr marL="2908300" indent="-2159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>
          <a:solidFill>
            <a:srgbClr val="CC6633"/>
          </a:solidFill>
          <a:latin typeface="Bitstream Vera Sans" pitchFamily="32" charset="0"/>
          <a:ea typeface="DejaVu Sans" charset="0"/>
          <a:cs typeface="DejaVu Sans" charset="0"/>
        </a:defRPr>
      </a:lvl9pPr>
    </p:titleStyle>
    <p:bodyStyle>
      <a:lvl1pPr marL="431800" indent="-323850" algn="l" defTabSz="449263" rtl="0" eaLnBrk="1" fontAlgn="base" hangingPunct="1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charset="2"/>
        <a:buChar char="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eaLnBrk="1" fontAlgn="base" hangingPunct="1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2"/>
        <a:buChar char="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295400" indent="-215900" algn="l" defTabSz="449263" rtl="0" eaLnBrk="1" fontAlgn="base" hangingPunct="1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2"/>
        <a:buChar char="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7200" indent="-215900" algn="l" defTabSz="449263" rtl="0" eaLnBrk="1" fontAlgn="base" hangingPunct="1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2"/>
        <a:buChar char="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9000" indent="-2159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6200" indent="-2159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73400" indent="-2159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30600" indent="-2159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7800" indent="-2159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5650" y="1570037"/>
            <a:ext cx="8569325" cy="1620837"/>
          </a:xfrm>
        </p:spPr>
        <p:txBody>
          <a:bodyPr/>
          <a:lstStyle/>
          <a:p>
            <a:pPr algn="ctr"/>
            <a:r>
              <a:rPr lang="en-US" dirty="0"/>
              <a:t>OS Interaction with Cache Memories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Dr. </a:t>
            </a:r>
            <a:r>
              <a:rPr lang="es-ES_tradnl" dirty="0" err="1" smtClean="0"/>
              <a:t>Sohum</a:t>
            </a:r>
            <a:r>
              <a:rPr lang="es-ES_tradnl" dirty="0" smtClean="0"/>
              <a:t> </a:t>
            </a:r>
            <a:r>
              <a:rPr lang="es-ES_tradnl" dirty="0" err="1" smtClean="0"/>
              <a:t>Sohoni</a:t>
            </a:r>
            <a:endParaRPr lang="es-ES_tradnl" dirty="0" smtClean="0"/>
          </a:p>
          <a:p>
            <a:r>
              <a:rPr lang="en-US" sz="2400" dirty="0" smtClean="0"/>
              <a:t>School of Electrical</a:t>
            </a:r>
            <a:r>
              <a:rPr lang="es-ES_tradnl" sz="2400" dirty="0" smtClean="0"/>
              <a:t> and </a:t>
            </a:r>
            <a:r>
              <a:rPr lang="en-US" sz="2400" dirty="0" smtClean="0"/>
              <a:t>Computer</a:t>
            </a:r>
            <a:r>
              <a:rPr lang="es-ES_tradnl" sz="2400" dirty="0" smtClean="0"/>
              <a:t> </a:t>
            </a:r>
            <a:r>
              <a:rPr lang="en-US" sz="2400" dirty="0" smtClean="0"/>
              <a:t>Engineering</a:t>
            </a:r>
          </a:p>
          <a:p>
            <a:r>
              <a:rPr lang="es-ES_tradnl" sz="2400" dirty="0" smtClean="0"/>
              <a:t>Oklahoma </a:t>
            </a:r>
            <a:r>
              <a:rPr lang="es-ES_tradnl" sz="2400" dirty="0" err="1" smtClean="0"/>
              <a:t>State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University</a:t>
            </a:r>
            <a:endParaRPr lang="es-ES_tradnl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Context Switch Prediction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932120" y="1400628"/>
          <a:ext cx="6216385" cy="548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8FE8F-6505-7246-9393-3B572BE4B03C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8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Miss Rate Improvement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924057" y="1562683"/>
          <a:ext cx="8064500" cy="4569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8FE8F-6505-7246-9393-3B572BE4B03C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4112" y="1570037"/>
            <a:ext cx="8567738" cy="1501775"/>
          </a:xfrm>
        </p:spPr>
        <p:txBody>
          <a:bodyPr/>
          <a:lstStyle/>
          <a:p>
            <a:r>
              <a:rPr lang="en-US" dirty="0" smtClean="0"/>
              <a:t>Thank</a:t>
            </a:r>
            <a:br>
              <a:rPr lang="en-US" dirty="0" smtClean="0"/>
            </a:br>
            <a:r>
              <a:rPr lang="en-US" dirty="0" smtClean="0"/>
              <a:t>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 and A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Technically ‘light’ talk- broad audience</a:t>
            </a:r>
          </a:p>
          <a:p>
            <a:endParaRPr lang="en-US" dirty="0"/>
          </a:p>
          <a:p>
            <a:r>
              <a:rPr lang="en-US" dirty="0" smtClean="0"/>
              <a:t>Background terminology and one example of current work</a:t>
            </a:r>
          </a:p>
          <a:p>
            <a:r>
              <a:rPr lang="en-US" dirty="0" smtClean="0"/>
              <a:t>Wild predictions about the future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s-ES_tradnl" dirty="0" err="1"/>
              <a:t>Many</a:t>
            </a:r>
            <a:r>
              <a:rPr lang="es-ES_tradnl" dirty="0"/>
              <a:t> </a:t>
            </a:r>
            <a:r>
              <a:rPr lang="es-ES_tradnl" dirty="0" err="1"/>
              <a:t>thanks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National</a:t>
            </a:r>
            <a:r>
              <a:rPr lang="es-ES_tradnl" dirty="0"/>
              <a:t> </a:t>
            </a:r>
            <a:r>
              <a:rPr lang="es-ES_tradnl" dirty="0" err="1"/>
              <a:t>Science</a:t>
            </a:r>
            <a:r>
              <a:rPr lang="es-ES_tradnl" dirty="0"/>
              <a:t> </a:t>
            </a:r>
            <a:r>
              <a:rPr lang="es-ES_tradnl" dirty="0" err="1"/>
              <a:t>Foundation</a:t>
            </a:r>
            <a:r>
              <a:rPr lang="es-ES_tradnl" dirty="0"/>
              <a:t> </a:t>
            </a:r>
            <a:r>
              <a:rPr lang="en-US" dirty="0"/>
              <a:t>CNS #0720741</a:t>
            </a:r>
            <a:endParaRPr lang="es-ES_tradnl" dirty="0"/>
          </a:p>
          <a:p>
            <a:pPr lvl="1"/>
            <a:r>
              <a:rPr lang="es-ES_tradnl" dirty="0" err="1"/>
              <a:t>Any</a:t>
            </a:r>
            <a:r>
              <a:rPr lang="es-ES_tradnl" dirty="0"/>
              <a:t> </a:t>
            </a:r>
            <a:r>
              <a:rPr lang="es-ES_tradnl" dirty="0" err="1"/>
              <a:t>views</a:t>
            </a:r>
            <a:r>
              <a:rPr lang="es-ES_tradnl" dirty="0"/>
              <a:t> </a:t>
            </a:r>
            <a:r>
              <a:rPr lang="es-ES_tradnl" dirty="0" err="1"/>
              <a:t>presented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r>
              <a:rPr lang="es-ES_tradnl" dirty="0"/>
              <a:t> are </a:t>
            </a:r>
            <a:r>
              <a:rPr lang="es-ES_tradnl" dirty="0" err="1"/>
              <a:t>my</a:t>
            </a:r>
            <a:r>
              <a:rPr lang="es-ES_tradnl" dirty="0"/>
              <a:t> </a:t>
            </a:r>
            <a:r>
              <a:rPr lang="es-ES_tradnl" dirty="0" err="1"/>
              <a:t>own</a:t>
            </a:r>
            <a:r>
              <a:rPr lang="es-ES_tradnl" dirty="0"/>
              <a:t>, and </a:t>
            </a:r>
            <a:r>
              <a:rPr lang="es-ES_tradnl" dirty="0" err="1"/>
              <a:t>not</a:t>
            </a:r>
            <a:r>
              <a:rPr lang="es-ES_tradnl" dirty="0"/>
              <a:t> </a:t>
            </a:r>
            <a:r>
              <a:rPr lang="es-ES_tradnl" dirty="0" err="1"/>
              <a:t>reflective</a:t>
            </a:r>
            <a:r>
              <a:rPr lang="es-ES_tradnl" dirty="0"/>
              <a:t> of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NSF’s</a:t>
            </a:r>
            <a:r>
              <a:rPr lang="es-ES_tradnl" dirty="0"/>
              <a:t> </a:t>
            </a:r>
            <a:r>
              <a:rPr lang="es-ES_tradnl" dirty="0" err="1"/>
              <a:t>views</a:t>
            </a:r>
            <a:r>
              <a:rPr lang="es-ES_tradnl" dirty="0"/>
              <a:t> and </a:t>
            </a:r>
            <a:r>
              <a:rPr lang="es-ES_tradnl" dirty="0" err="1"/>
              <a:t>policies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4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 Caches</a:t>
            </a:r>
          </a:p>
          <a:p>
            <a:pPr lvl="1"/>
            <a:r>
              <a:rPr lang="en-US" dirty="0" smtClean="0"/>
              <a:t>Miss rates</a:t>
            </a:r>
          </a:p>
          <a:p>
            <a:pPr lvl="1"/>
            <a:r>
              <a:rPr lang="en-US" dirty="0" smtClean="0"/>
              <a:t>Locality</a:t>
            </a:r>
          </a:p>
          <a:p>
            <a:pPr lvl="1"/>
            <a:r>
              <a:rPr lang="en-US" dirty="0"/>
              <a:t>Prefetching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Context Switches</a:t>
            </a:r>
          </a:p>
          <a:p>
            <a:pPr lvl="1"/>
            <a:r>
              <a:rPr lang="en-US" dirty="0" smtClean="0"/>
              <a:t>‘state’</a:t>
            </a:r>
          </a:p>
          <a:p>
            <a:pPr lvl="1"/>
            <a:r>
              <a:rPr lang="en-US" dirty="0" smtClean="0"/>
              <a:t>Working set or memory footprint</a:t>
            </a:r>
          </a:p>
          <a:p>
            <a:pPr lvl="1"/>
            <a:r>
              <a:rPr lang="en-US" dirty="0" smtClean="0"/>
              <a:t>Process queue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</a:t>
            </a:r>
            <a:r>
              <a:rPr lang="en-US" dirty="0" smtClean="0"/>
              <a:t>Memory </a:t>
            </a:r>
            <a:r>
              <a:rPr lang="en-US" dirty="0"/>
              <a:t>H</a:t>
            </a:r>
            <a:r>
              <a:rPr lang="en-US" dirty="0" smtClean="0"/>
              <a:t>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17638"/>
            <a:ext cx="9069387" cy="609600"/>
          </a:xfrm>
        </p:spPr>
        <p:txBody>
          <a:bodyPr/>
          <a:lstStyle/>
          <a:p>
            <a:r>
              <a:rPr lang="en-US" dirty="0" smtClean="0"/>
              <a:t>Low latency, high bandwidth, high capacity, low cost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12800" y="3365500"/>
            <a:ext cx="679450" cy="396875"/>
          </a:xfrm>
          <a:prstGeom prst="rect">
            <a:avLst/>
          </a:prstGeom>
          <a:solidFill>
            <a:srgbClr val="003366">
              <a:alpha val="8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CPU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09800" y="3338513"/>
            <a:ext cx="990600" cy="595312"/>
          </a:xfrm>
          <a:prstGeom prst="rect">
            <a:avLst/>
          </a:prstGeom>
          <a:solidFill>
            <a:srgbClr val="003366">
              <a:alpha val="8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600" b="1">
                <a:solidFill>
                  <a:schemeClr val="bg1"/>
                </a:solidFill>
              </a:rPr>
              <a:t>L1 Cache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524000" y="3467100"/>
            <a:ext cx="685800" cy="190500"/>
          </a:xfrm>
          <a:prstGeom prst="leftRightArrow">
            <a:avLst>
              <a:gd name="adj1" fmla="val 50000"/>
              <a:gd name="adj2" fmla="val 72000"/>
            </a:avLst>
          </a:prstGeom>
          <a:gradFill rotWithShape="1">
            <a:gsLst>
              <a:gs pos="0">
                <a:srgbClr val="006699">
                  <a:alpha val="60001"/>
                </a:srgbClr>
              </a:gs>
              <a:gs pos="50000">
                <a:srgbClr val="006699">
                  <a:gamma/>
                  <a:shade val="46275"/>
                  <a:invGamma/>
                </a:srgbClr>
              </a:gs>
              <a:gs pos="100000">
                <a:srgbClr val="006699">
                  <a:alpha val="60001"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349750" y="3200400"/>
            <a:ext cx="1312863" cy="1190625"/>
          </a:xfrm>
          <a:prstGeom prst="rect">
            <a:avLst/>
          </a:prstGeom>
          <a:solidFill>
            <a:srgbClr val="003366">
              <a:alpha val="8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L2 Cache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276600" y="3506788"/>
            <a:ext cx="990600" cy="227012"/>
          </a:xfrm>
          <a:prstGeom prst="leftRightArrow">
            <a:avLst>
              <a:gd name="adj1" fmla="val 50000"/>
              <a:gd name="adj2" fmla="val 87273"/>
            </a:avLst>
          </a:prstGeom>
          <a:gradFill rotWithShape="1">
            <a:gsLst>
              <a:gs pos="0">
                <a:srgbClr val="006699">
                  <a:alpha val="60001"/>
                </a:srgbClr>
              </a:gs>
              <a:gs pos="50000">
                <a:srgbClr val="006699">
                  <a:gamma/>
                  <a:shade val="46275"/>
                  <a:invGamma/>
                </a:srgbClr>
              </a:gs>
              <a:gs pos="100000">
                <a:srgbClr val="006699">
                  <a:alpha val="60001"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053263" y="2843213"/>
            <a:ext cx="1633537" cy="2976562"/>
          </a:xfrm>
          <a:prstGeom prst="rect">
            <a:avLst/>
          </a:prstGeom>
          <a:solidFill>
            <a:srgbClr val="003366">
              <a:alpha val="8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1600" b="1">
                <a:solidFill>
                  <a:schemeClr val="bg1"/>
                </a:solidFill>
              </a:rPr>
              <a:t>Main Memory</a:t>
            </a:r>
          </a:p>
          <a:p>
            <a:pPr algn="ctr" eaLnBrk="1" hangingPunct="1"/>
            <a:endParaRPr lang="en-US" sz="1600" b="1">
              <a:solidFill>
                <a:schemeClr val="bg1"/>
              </a:solidFill>
            </a:endParaRPr>
          </a:p>
          <a:p>
            <a:pPr algn="ctr" eaLnBrk="1" hangingPunct="1"/>
            <a:r>
              <a:rPr lang="en-US" sz="1600" b="1">
                <a:solidFill>
                  <a:schemeClr val="bg1"/>
                </a:solidFill>
              </a:rPr>
              <a:t>(System DRAM)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715000" y="3671888"/>
            <a:ext cx="1295400" cy="442912"/>
          </a:xfrm>
          <a:prstGeom prst="leftRightArrow">
            <a:avLst>
              <a:gd name="adj1" fmla="val 50000"/>
              <a:gd name="adj2" fmla="val 58495"/>
            </a:avLst>
          </a:prstGeom>
          <a:gradFill rotWithShape="1">
            <a:gsLst>
              <a:gs pos="0">
                <a:srgbClr val="006699">
                  <a:alpha val="60001"/>
                </a:srgbClr>
              </a:gs>
              <a:gs pos="50000">
                <a:srgbClr val="006699">
                  <a:gamma/>
                  <a:shade val="46275"/>
                  <a:invGamma/>
                </a:srgbClr>
              </a:gs>
              <a:gs pos="100000">
                <a:srgbClr val="006699">
                  <a:alpha val="60001"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62000" y="289560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bg2"/>
                </a:solidFill>
              </a:rPr>
              <a:t>3GHz</a:t>
            </a:r>
          </a:p>
        </p:txBody>
      </p:sp>
      <p:sp>
        <p:nvSpPr>
          <p:cNvPr id="13" name="AutoShape 11"/>
          <p:cNvSpPr>
            <a:spLocks/>
          </p:cNvSpPr>
          <p:nvPr/>
        </p:nvSpPr>
        <p:spPr bwMode="auto">
          <a:xfrm>
            <a:off x="838200" y="4738688"/>
            <a:ext cx="1101725" cy="595312"/>
          </a:xfrm>
          <a:prstGeom prst="borderCallout1">
            <a:avLst>
              <a:gd name="adj1" fmla="val 19199"/>
              <a:gd name="adj2" fmla="val 106917"/>
              <a:gd name="adj3" fmla="val -181065"/>
              <a:gd name="adj4" fmla="val 106917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1600">
                <a:solidFill>
                  <a:schemeClr val="bg2"/>
                </a:solidFill>
              </a:rPr>
              <a:t>Extremely fast bus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200275" y="2895600"/>
            <a:ext cx="1019175" cy="3762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bg2"/>
                </a:solidFill>
              </a:rPr>
              <a:t>2 cycles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362200" y="40386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bg2"/>
                </a:solidFill>
              </a:rPr>
              <a:t>16 KB</a:t>
            </a:r>
          </a:p>
        </p:txBody>
      </p:sp>
      <p:sp>
        <p:nvSpPr>
          <p:cNvPr id="16" name="AutoShape 14"/>
          <p:cNvSpPr>
            <a:spLocks/>
          </p:cNvSpPr>
          <p:nvPr/>
        </p:nvSpPr>
        <p:spPr bwMode="auto">
          <a:xfrm>
            <a:off x="3124200" y="4860925"/>
            <a:ext cx="820738" cy="528638"/>
          </a:xfrm>
          <a:prstGeom prst="borderCallout1">
            <a:avLst>
              <a:gd name="adj1" fmla="val 21620"/>
              <a:gd name="adj2" fmla="val 109282"/>
              <a:gd name="adj3" fmla="val -216218"/>
              <a:gd name="adj4" fmla="val 109282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1600">
                <a:solidFill>
                  <a:schemeClr val="bg2"/>
                </a:solidFill>
              </a:rPr>
              <a:t>Slower bus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191000" y="2743200"/>
            <a:ext cx="1666875" cy="3762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bg2"/>
                </a:solidFill>
              </a:rPr>
              <a:t>2+7 = 9 cycles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495800" y="4495800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solidFill>
                  <a:schemeClr val="bg2"/>
                </a:solidFill>
              </a:rPr>
              <a:t>512 KB</a:t>
            </a:r>
          </a:p>
        </p:txBody>
      </p:sp>
      <p:sp>
        <p:nvSpPr>
          <p:cNvPr id="19" name="AutoShape 17"/>
          <p:cNvSpPr>
            <a:spLocks/>
          </p:cNvSpPr>
          <p:nvPr/>
        </p:nvSpPr>
        <p:spPr bwMode="auto">
          <a:xfrm>
            <a:off x="5562600" y="5207000"/>
            <a:ext cx="960438" cy="812800"/>
          </a:xfrm>
          <a:prstGeom prst="borderCallout1">
            <a:avLst>
              <a:gd name="adj1" fmla="val 14065"/>
              <a:gd name="adj2" fmla="val 107935"/>
              <a:gd name="adj3" fmla="val -138282"/>
              <a:gd name="adj4" fmla="val 107935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1600">
                <a:solidFill>
                  <a:schemeClr val="bg2"/>
                </a:solidFill>
              </a:rPr>
              <a:t>Much slower bus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7185025" y="2362200"/>
            <a:ext cx="1274708" cy="38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300 </a:t>
            </a:r>
            <a:r>
              <a:rPr lang="en-US" dirty="0">
                <a:solidFill>
                  <a:schemeClr val="bg2"/>
                </a:solidFill>
              </a:rPr>
              <a:t>cycles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315200" y="5959475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chemeClr val="bg2"/>
                </a:solidFill>
              </a:rPr>
              <a:t>512 MB</a:t>
            </a:r>
          </a:p>
        </p:txBody>
      </p:sp>
    </p:spTree>
    <p:extLst>
      <p:ext uri="{BB962C8B-B14F-4D97-AF65-F5344CB8AC3E}">
        <p14:creationId xmlns:p14="http://schemas.microsoft.com/office/powerpoint/2010/main" val="84280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accel="50000" decel="50000" autoRev="1" fill="remove" nodeType="after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Happens in a Context Switch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process ‘state’ is saved</a:t>
            </a:r>
          </a:p>
          <a:p>
            <a:r>
              <a:rPr lang="en-US" dirty="0"/>
              <a:t>Scheduler is invoked</a:t>
            </a:r>
          </a:p>
          <a:p>
            <a:r>
              <a:rPr lang="en-US" dirty="0"/>
              <a:t>Next process is ‘brought in’</a:t>
            </a:r>
          </a:p>
          <a:p>
            <a:r>
              <a:rPr lang="en-US" dirty="0"/>
              <a:t>TLB’s are flushed</a:t>
            </a:r>
          </a:p>
          <a:p>
            <a:r>
              <a:rPr lang="en-US" dirty="0"/>
              <a:t>L1 cache may be flushed</a:t>
            </a:r>
          </a:p>
          <a:p>
            <a:r>
              <a:rPr lang="en-US" dirty="0"/>
              <a:t>New process executes for its time slice</a:t>
            </a:r>
          </a:p>
          <a:p>
            <a:r>
              <a:rPr lang="en-US" dirty="0"/>
              <a:t>Interrupt, state saved, scheduler </a:t>
            </a:r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Effective locality gets wiped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77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</a:t>
            </a:r>
            <a:r>
              <a:rPr lang="en-US" dirty="0" err="1" smtClean="0"/>
              <a:t>MultiProgramming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093032" y="4542508"/>
            <a:ext cx="6842880" cy="27650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82936" tIns="41469" rIns="82936" bIns="41469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382731" y="3851235"/>
            <a:ext cx="414720" cy="7604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82936" tIns="41469" rIns="82936" bIns="41469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1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78" name="Group 177"/>
          <p:cNvGrpSpPr/>
          <p:nvPr/>
        </p:nvGrpSpPr>
        <p:grpSpPr>
          <a:xfrm>
            <a:off x="1784231" y="5770813"/>
            <a:ext cx="6099179" cy="538120"/>
            <a:chOff x="1784231" y="5984917"/>
            <a:chExt cx="6099179" cy="538120"/>
          </a:xfrm>
        </p:grpSpPr>
        <p:sp>
          <p:nvSpPr>
            <p:cNvPr id="95" name="TextBox 94"/>
            <p:cNvSpPr txBox="1"/>
            <p:nvPr/>
          </p:nvSpPr>
          <p:spPr>
            <a:xfrm>
              <a:off x="2544551" y="6261427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10ms</a:t>
              </a:r>
            </a:p>
          </p:txBody>
        </p:sp>
        <p:cxnSp>
          <p:nvCxnSpPr>
            <p:cNvPr id="96" name="Straight Connector 95"/>
            <p:cNvCxnSpPr/>
            <p:nvPr/>
          </p:nvCxnSpPr>
          <p:spPr>
            <a:xfrm rot="16200000" flipV="1">
              <a:off x="2649661" y="6087168"/>
              <a:ext cx="205941" cy="144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7" name="Straight Connector 96"/>
            <p:cNvCxnSpPr/>
            <p:nvPr/>
          </p:nvCxnSpPr>
          <p:spPr>
            <a:xfrm rot="16200000" flipV="1">
              <a:off x="3617341" y="6087168"/>
              <a:ext cx="205941" cy="144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585021" y="6087168"/>
              <a:ext cx="205941" cy="144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5552701" y="6087168"/>
              <a:ext cx="205941" cy="144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6520381" y="6087168"/>
              <a:ext cx="205941" cy="144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01" name="TextBox 100"/>
            <p:cNvSpPr txBox="1"/>
            <p:nvPr/>
          </p:nvSpPr>
          <p:spPr>
            <a:xfrm>
              <a:off x="3512231" y="6261427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20ms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479911" y="6261427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30ms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447591" y="6261427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40ms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415272" y="6261427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50ms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382952" y="6261427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60ms</a:t>
              </a:r>
            </a:p>
          </p:txBody>
        </p:sp>
        <p:cxnSp>
          <p:nvCxnSpPr>
            <p:cNvPr id="106" name="Straight Connector 105"/>
            <p:cNvCxnSpPr/>
            <p:nvPr/>
          </p:nvCxnSpPr>
          <p:spPr>
            <a:xfrm rot="16200000" flipV="1">
              <a:off x="7488061" y="6088609"/>
              <a:ext cx="205941" cy="144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07" name="Straight Connector 106"/>
            <p:cNvCxnSpPr/>
            <p:nvPr/>
          </p:nvCxnSpPr>
          <p:spPr>
            <a:xfrm>
              <a:off x="1784231" y="6052603"/>
              <a:ext cx="5806080" cy="144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179" name="Group 178"/>
          <p:cNvGrpSpPr/>
          <p:nvPr/>
        </p:nvGrpSpPr>
        <p:grpSpPr>
          <a:xfrm>
            <a:off x="1784231" y="4680763"/>
            <a:ext cx="4621918" cy="967782"/>
            <a:chOff x="1784231" y="4894867"/>
            <a:chExt cx="4354560" cy="967782"/>
          </a:xfrm>
        </p:grpSpPr>
        <p:sp>
          <p:nvSpPr>
            <p:cNvPr id="94" name="Rectangle 93"/>
            <p:cNvSpPr/>
            <p:nvPr/>
          </p:nvSpPr>
          <p:spPr>
            <a:xfrm>
              <a:off x="5654951" y="4894867"/>
              <a:ext cx="483840" cy="48389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171111" y="4894867"/>
              <a:ext cx="483840" cy="483891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687271" y="4894867"/>
              <a:ext cx="483840" cy="48389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203431" y="4894867"/>
              <a:ext cx="483840" cy="483891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719591" y="4894867"/>
              <a:ext cx="483840" cy="48389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235751" y="4894867"/>
              <a:ext cx="483840" cy="483891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51911" y="4894867"/>
              <a:ext cx="483840" cy="48389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268071" y="4894867"/>
              <a:ext cx="483840" cy="483891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784231" y="4894867"/>
              <a:ext cx="483840" cy="48389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203431" y="5378758"/>
              <a:ext cx="483840" cy="48389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I/O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19591" y="5378758"/>
              <a:ext cx="483840" cy="483891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I/O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268071" y="5378758"/>
              <a:ext cx="483840" cy="483891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I/O</a:t>
              </a:r>
            </a:p>
          </p:txBody>
        </p:sp>
      </p:grpSp>
      <p:grpSp>
        <p:nvGrpSpPr>
          <p:cNvPr id="119" name="Group 106"/>
          <p:cNvGrpSpPr/>
          <p:nvPr/>
        </p:nvGrpSpPr>
        <p:grpSpPr>
          <a:xfrm>
            <a:off x="1775108" y="2676074"/>
            <a:ext cx="6099179" cy="1091137"/>
            <a:chOff x="1677454" y="2103437"/>
            <a:chExt cx="6723921" cy="1202777"/>
          </a:xfrm>
        </p:grpSpPr>
        <p:sp>
          <p:nvSpPr>
            <p:cNvPr id="120" name="TextBox 119"/>
            <p:cNvSpPr txBox="1"/>
            <p:nvPr/>
          </p:nvSpPr>
          <p:spPr>
            <a:xfrm>
              <a:off x="2515654" y="3017837"/>
              <a:ext cx="551720" cy="288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10ms</a:t>
              </a:r>
            </a:p>
          </p:txBody>
        </p:sp>
        <p:cxnSp>
          <p:nvCxnSpPr>
            <p:cNvPr id="121" name="Straight Connector 120"/>
            <p:cNvCxnSpPr/>
            <p:nvPr/>
          </p:nvCxnSpPr>
          <p:spPr>
            <a:xfrm rot="16200000" flipV="1">
              <a:off x="2631542" y="2825749"/>
              <a:ext cx="227012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22" name="Straight Connector 121"/>
            <p:cNvCxnSpPr/>
            <p:nvPr/>
          </p:nvCxnSpPr>
          <p:spPr>
            <a:xfrm rot="16200000" flipV="1">
              <a:off x="3698342" y="2825749"/>
              <a:ext cx="227012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23" name="Straight Connector 122"/>
            <p:cNvCxnSpPr/>
            <p:nvPr/>
          </p:nvCxnSpPr>
          <p:spPr>
            <a:xfrm rot="16200000" flipV="1">
              <a:off x="4765142" y="2825749"/>
              <a:ext cx="227012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24" name="Straight Connector 123"/>
            <p:cNvCxnSpPr/>
            <p:nvPr/>
          </p:nvCxnSpPr>
          <p:spPr>
            <a:xfrm rot="16200000" flipV="1">
              <a:off x="5831942" y="2825749"/>
              <a:ext cx="227012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25" name="Straight Connector 124"/>
            <p:cNvCxnSpPr/>
            <p:nvPr/>
          </p:nvCxnSpPr>
          <p:spPr>
            <a:xfrm rot="16200000" flipV="1">
              <a:off x="6898742" y="2825749"/>
              <a:ext cx="227012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26" name="TextBox 125"/>
            <p:cNvSpPr txBox="1"/>
            <p:nvPr/>
          </p:nvSpPr>
          <p:spPr>
            <a:xfrm>
              <a:off x="3582454" y="3017837"/>
              <a:ext cx="551720" cy="288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20ms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649254" y="3017837"/>
              <a:ext cx="551720" cy="288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30ms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716054" y="3017837"/>
              <a:ext cx="551720" cy="288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40ms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782855" y="3017837"/>
              <a:ext cx="551720" cy="288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50ms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849655" y="3017837"/>
              <a:ext cx="551720" cy="288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60ms</a:t>
              </a:r>
            </a:p>
          </p:txBody>
        </p:sp>
        <p:cxnSp>
          <p:nvCxnSpPr>
            <p:cNvPr id="131" name="Straight Connector 130"/>
            <p:cNvCxnSpPr/>
            <p:nvPr/>
          </p:nvCxnSpPr>
          <p:spPr>
            <a:xfrm rot="16200000" flipV="1">
              <a:off x="7965542" y="2827337"/>
              <a:ext cx="227012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32" name="Straight Connector 131"/>
            <p:cNvCxnSpPr/>
            <p:nvPr/>
          </p:nvCxnSpPr>
          <p:spPr>
            <a:xfrm>
              <a:off x="1677454" y="2787649"/>
              <a:ext cx="6400800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33" name="Rectangle 132"/>
            <p:cNvSpPr/>
            <p:nvPr/>
          </p:nvSpPr>
          <p:spPr>
            <a:xfrm>
              <a:off x="7011454" y="2103437"/>
              <a:ext cx="1066800" cy="533400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6478054" y="2103437"/>
              <a:ext cx="533400" cy="533400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I/O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411254" y="2103437"/>
              <a:ext cx="1066800" cy="533400"/>
            </a:xfrm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344454" y="2103437"/>
              <a:ext cx="1066800" cy="533400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811054" y="2103437"/>
              <a:ext cx="533400" cy="533400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I/O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744254" y="2103437"/>
              <a:ext cx="1066800" cy="533400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210854" y="2103437"/>
              <a:ext cx="533400" cy="533400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I/O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677454" y="2103437"/>
              <a:ext cx="533400" cy="533400"/>
            </a:xfrm>
            <a:prstGeom prst="rect">
              <a:avLst/>
            </a:pr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CPU</a:t>
              </a:r>
            </a:p>
          </p:txBody>
        </p:sp>
      </p:grpSp>
      <p:grpSp>
        <p:nvGrpSpPr>
          <p:cNvPr id="141" name="Group 210"/>
          <p:cNvGrpSpPr/>
          <p:nvPr/>
        </p:nvGrpSpPr>
        <p:grpSpPr>
          <a:xfrm>
            <a:off x="1230312" y="1570037"/>
            <a:ext cx="6373219" cy="1120729"/>
            <a:chOff x="1076855" y="1265237"/>
            <a:chExt cx="7026031" cy="1235396"/>
          </a:xfrm>
        </p:grpSpPr>
        <p:sp>
          <p:nvSpPr>
            <p:cNvPr id="142" name="Freeform 141"/>
            <p:cNvSpPr/>
            <p:nvPr/>
          </p:nvSpPr>
          <p:spPr>
            <a:xfrm>
              <a:off x="5421312" y="1646237"/>
              <a:ext cx="2667000" cy="685800"/>
            </a:xfrm>
            <a:custGeom>
              <a:avLst/>
              <a:gdLst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3657600 w 3657600"/>
                <a:gd name="connsiteY2" fmla="*/ 990600 h 990600"/>
                <a:gd name="connsiteX3" fmla="*/ 0 w 3657600"/>
                <a:gd name="connsiteY3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469762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469762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1127505"/>
                <a:gd name="connsiteX1" fmla="*/ 0 w 3657600"/>
                <a:gd name="connsiteY1" fmla="*/ 0 h 1127505"/>
                <a:gd name="connsiteX2" fmla="*/ 1796452 w 3657600"/>
                <a:gd name="connsiteY2" fmla="*/ 744399 h 1127505"/>
                <a:gd name="connsiteX3" fmla="*/ 3657600 w 3657600"/>
                <a:gd name="connsiteY3" fmla="*/ 990600 h 1127505"/>
                <a:gd name="connsiteX4" fmla="*/ 0 w 3657600"/>
                <a:gd name="connsiteY4" fmla="*/ 990600 h 1127505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744399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744399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866636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0" h="990600">
                  <a:moveTo>
                    <a:pt x="0" y="990600"/>
                  </a:moveTo>
                  <a:lnTo>
                    <a:pt x="0" y="0"/>
                  </a:lnTo>
                  <a:cubicBezTo>
                    <a:pt x="598817" y="156587"/>
                    <a:pt x="538460" y="877188"/>
                    <a:pt x="1796452" y="866636"/>
                  </a:cubicBezTo>
                  <a:lnTo>
                    <a:pt x="3657600" y="990600"/>
                  </a:lnTo>
                  <a:lnTo>
                    <a:pt x="0" y="990600"/>
                  </a:lnTo>
                  <a:close/>
                </a:path>
              </a:pathLst>
            </a:custGeom>
            <a:solidFill>
              <a:srgbClr val="C0504D">
                <a:lumMod val="60000"/>
                <a:lumOff val="40000"/>
              </a:srgb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_tradnl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1687512" y="1646237"/>
              <a:ext cx="3657600" cy="685800"/>
            </a:xfrm>
            <a:custGeom>
              <a:avLst/>
              <a:gdLst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3657600 w 3657600"/>
                <a:gd name="connsiteY2" fmla="*/ 990600 h 990600"/>
                <a:gd name="connsiteX3" fmla="*/ 0 w 3657600"/>
                <a:gd name="connsiteY3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469762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469762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1127505"/>
                <a:gd name="connsiteX1" fmla="*/ 0 w 3657600"/>
                <a:gd name="connsiteY1" fmla="*/ 0 h 1127505"/>
                <a:gd name="connsiteX2" fmla="*/ 1796452 w 3657600"/>
                <a:gd name="connsiteY2" fmla="*/ 744399 h 1127505"/>
                <a:gd name="connsiteX3" fmla="*/ 3657600 w 3657600"/>
                <a:gd name="connsiteY3" fmla="*/ 990600 h 1127505"/>
                <a:gd name="connsiteX4" fmla="*/ 0 w 3657600"/>
                <a:gd name="connsiteY4" fmla="*/ 990600 h 1127505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744399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744399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  <a:gd name="connsiteX0" fmla="*/ 0 w 3657600"/>
                <a:gd name="connsiteY0" fmla="*/ 990600 h 990600"/>
                <a:gd name="connsiteX1" fmla="*/ 0 w 3657600"/>
                <a:gd name="connsiteY1" fmla="*/ 0 h 990600"/>
                <a:gd name="connsiteX2" fmla="*/ 1796452 w 3657600"/>
                <a:gd name="connsiteY2" fmla="*/ 866636 h 990600"/>
                <a:gd name="connsiteX3" fmla="*/ 3657600 w 3657600"/>
                <a:gd name="connsiteY3" fmla="*/ 990600 h 990600"/>
                <a:gd name="connsiteX4" fmla="*/ 0 w 3657600"/>
                <a:gd name="connsiteY4" fmla="*/ 99060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0" h="990600">
                  <a:moveTo>
                    <a:pt x="0" y="990600"/>
                  </a:moveTo>
                  <a:lnTo>
                    <a:pt x="0" y="0"/>
                  </a:lnTo>
                  <a:cubicBezTo>
                    <a:pt x="598817" y="156587"/>
                    <a:pt x="538460" y="877188"/>
                    <a:pt x="1796452" y="866636"/>
                  </a:cubicBezTo>
                  <a:lnTo>
                    <a:pt x="3657600" y="990600"/>
                  </a:lnTo>
                  <a:lnTo>
                    <a:pt x="0" y="990600"/>
                  </a:lnTo>
                  <a:close/>
                </a:path>
              </a:pathLst>
            </a:custGeom>
            <a:solidFill>
              <a:srgbClr val="1F497D">
                <a:lumMod val="60000"/>
                <a:lumOff val="40000"/>
              </a:srgbClr>
            </a:soli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_tradnl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4" name="Straight Connector 143"/>
            <p:cNvCxnSpPr/>
            <p:nvPr/>
          </p:nvCxnSpPr>
          <p:spPr>
            <a:xfrm>
              <a:off x="1702086" y="2332037"/>
              <a:ext cx="6400800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45" name="Straight Connector 144"/>
            <p:cNvCxnSpPr/>
            <p:nvPr/>
          </p:nvCxnSpPr>
          <p:spPr>
            <a:xfrm rot="5400000" flipH="1" flipV="1">
              <a:off x="1358391" y="1988343"/>
              <a:ext cx="685800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46" name="TextBox 145"/>
            <p:cNvSpPr txBox="1"/>
            <p:nvPr/>
          </p:nvSpPr>
          <p:spPr>
            <a:xfrm>
              <a:off x="1076855" y="1265237"/>
              <a:ext cx="390198" cy="123539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s-ES_tradnl" sz="11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pressure</a:t>
              </a:r>
              <a:endParaRPr kumimoji="0" lang="es-ES_tradnl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47" name="Group 211"/>
          <p:cNvGrpSpPr/>
          <p:nvPr/>
        </p:nvGrpSpPr>
        <p:grpSpPr>
          <a:xfrm>
            <a:off x="1306512" y="3505599"/>
            <a:ext cx="6629400" cy="1120729"/>
            <a:chOff x="1160860" y="3398837"/>
            <a:chExt cx="6942026" cy="1235396"/>
          </a:xfrm>
        </p:grpSpPr>
        <p:grpSp>
          <p:nvGrpSpPr>
            <p:cNvPr id="148" name="Group 185"/>
            <p:cNvGrpSpPr/>
            <p:nvPr/>
          </p:nvGrpSpPr>
          <p:grpSpPr>
            <a:xfrm>
              <a:off x="1687512" y="3856037"/>
              <a:ext cx="533400" cy="685800"/>
              <a:chOff x="1687512" y="3856037"/>
              <a:chExt cx="609600" cy="685800"/>
            </a:xfrm>
          </p:grpSpPr>
          <p:sp>
            <p:nvSpPr>
              <p:cNvPr id="176" name="Freeform 175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49" name="Group 186"/>
            <p:cNvGrpSpPr/>
            <p:nvPr/>
          </p:nvGrpSpPr>
          <p:grpSpPr>
            <a:xfrm>
              <a:off x="2220912" y="3856037"/>
              <a:ext cx="533400" cy="685800"/>
              <a:chOff x="1687512" y="3856037"/>
              <a:chExt cx="609600" cy="685800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174" name="Freeform 173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0" name="Group 189"/>
            <p:cNvGrpSpPr/>
            <p:nvPr/>
          </p:nvGrpSpPr>
          <p:grpSpPr>
            <a:xfrm>
              <a:off x="2754312" y="3856037"/>
              <a:ext cx="533400" cy="685800"/>
              <a:chOff x="1687512" y="3856037"/>
              <a:chExt cx="609600" cy="685800"/>
            </a:xfrm>
          </p:grpSpPr>
          <p:sp>
            <p:nvSpPr>
              <p:cNvPr id="172" name="Freeform 171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1" name="Group 192"/>
            <p:cNvGrpSpPr/>
            <p:nvPr/>
          </p:nvGrpSpPr>
          <p:grpSpPr>
            <a:xfrm>
              <a:off x="3287712" y="3856037"/>
              <a:ext cx="533400" cy="685800"/>
              <a:chOff x="1687512" y="3856037"/>
              <a:chExt cx="609600" cy="685800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170" name="Freeform 169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2" name="Group 195"/>
            <p:cNvGrpSpPr/>
            <p:nvPr/>
          </p:nvGrpSpPr>
          <p:grpSpPr>
            <a:xfrm>
              <a:off x="3821112" y="3856037"/>
              <a:ext cx="533400" cy="685800"/>
              <a:chOff x="1687512" y="3856037"/>
              <a:chExt cx="609600" cy="685800"/>
            </a:xfrm>
          </p:grpSpPr>
          <p:sp>
            <p:nvSpPr>
              <p:cNvPr id="168" name="Freeform 167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3" name="Group 198"/>
            <p:cNvGrpSpPr/>
            <p:nvPr/>
          </p:nvGrpSpPr>
          <p:grpSpPr>
            <a:xfrm>
              <a:off x="4354512" y="3856037"/>
              <a:ext cx="533400" cy="685800"/>
              <a:chOff x="1687512" y="3856037"/>
              <a:chExt cx="609600" cy="685800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166" name="Freeform 165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4" name="Group 201"/>
            <p:cNvGrpSpPr/>
            <p:nvPr/>
          </p:nvGrpSpPr>
          <p:grpSpPr>
            <a:xfrm>
              <a:off x="4887912" y="3856037"/>
              <a:ext cx="533400" cy="685800"/>
              <a:chOff x="1687512" y="3856037"/>
              <a:chExt cx="609600" cy="685800"/>
            </a:xfrm>
          </p:grpSpPr>
          <p:sp>
            <p:nvSpPr>
              <p:cNvPr id="164" name="Freeform 163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5" name="Group 204"/>
            <p:cNvGrpSpPr/>
            <p:nvPr/>
          </p:nvGrpSpPr>
          <p:grpSpPr>
            <a:xfrm>
              <a:off x="5421312" y="3856037"/>
              <a:ext cx="533400" cy="685800"/>
              <a:chOff x="1687512" y="3856037"/>
              <a:chExt cx="609600" cy="685800"/>
            </a:xfrm>
            <a:solidFill>
              <a:srgbClr val="C0504D">
                <a:lumMod val="60000"/>
                <a:lumOff val="40000"/>
              </a:srgbClr>
            </a:solidFill>
          </p:grpSpPr>
          <p:sp>
            <p:nvSpPr>
              <p:cNvPr id="162" name="Freeform 161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grpFill/>
              <a:ln w="9525" cap="flat" cmpd="sng" algn="ctr">
                <a:solidFill>
                  <a:srgbClr val="C0504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6" name="Group 207"/>
            <p:cNvGrpSpPr/>
            <p:nvPr/>
          </p:nvGrpSpPr>
          <p:grpSpPr>
            <a:xfrm>
              <a:off x="5954712" y="3856037"/>
              <a:ext cx="533400" cy="685800"/>
              <a:chOff x="1687512" y="3856037"/>
              <a:chExt cx="609600" cy="685800"/>
            </a:xfrm>
          </p:grpSpPr>
          <p:sp>
            <p:nvSpPr>
              <p:cNvPr id="160" name="Freeform 159"/>
              <p:cNvSpPr/>
              <p:nvPr/>
            </p:nvSpPr>
            <p:spPr>
              <a:xfrm>
                <a:off x="1687512" y="3856037"/>
                <a:ext cx="609600" cy="304800"/>
              </a:xfrm>
              <a:custGeom>
                <a:avLst/>
                <a:gdLst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609600 w 609600"/>
                  <a:gd name="connsiteY2" fmla="*/ 304800 h 304800"/>
                  <a:gd name="connsiteX3" fmla="*/ 0 w 609600"/>
                  <a:gd name="connsiteY3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508552 h 508552"/>
                  <a:gd name="connsiteX1" fmla="*/ 0 w 609600"/>
                  <a:gd name="connsiteY1" fmla="*/ 203752 h 508552"/>
                  <a:gd name="connsiteX2" fmla="*/ 269537 w 609600"/>
                  <a:gd name="connsiteY2" fmla="*/ 327077 h 508552"/>
                  <a:gd name="connsiteX3" fmla="*/ 609600 w 609600"/>
                  <a:gd name="connsiteY3" fmla="*/ 508552 h 508552"/>
                  <a:gd name="connsiteX4" fmla="*/ 0 w 609600"/>
                  <a:gd name="connsiteY4" fmla="*/ 508552 h 508552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33583 h 333583"/>
                  <a:gd name="connsiteX1" fmla="*/ 0 w 609600"/>
                  <a:gd name="connsiteY1" fmla="*/ 28783 h 333583"/>
                  <a:gd name="connsiteX2" fmla="*/ 269537 w 609600"/>
                  <a:gd name="connsiteY2" fmla="*/ 152108 h 333583"/>
                  <a:gd name="connsiteX3" fmla="*/ 609600 w 609600"/>
                  <a:gd name="connsiteY3" fmla="*/ 333583 h 333583"/>
                  <a:gd name="connsiteX4" fmla="*/ 0 w 609600"/>
                  <a:gd name="connsiteY4" fmla="*/ 333583 h 333583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123325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  <a:gd name="connsiteX0" fmla="*/ 0 w 609600"/>
                  <a:gd name="connsiteY0" fmla="*/ 311357 h 311357"/>
                  <a:gd name="connsiteX1" fmla="*/ 0 w 609600"/>
                  <a:gd name="connsiteY1" fmla="*/ 6557 h 311357"/>
                  <a:gd name="connsiteX2" fmla="*/ 269537 w 609600"/>
                  <a:gd name="connsiteY2" fmla="*/ 99719 h 311357"/>
                  <a:gd name="connsiteX3" fmla="*/ 609600 w 609600"/>
                  <a:gd name="connsiteY3" fmla="*/ 311357 h 311357"/>
                  <a:gd name="connsiteX4" fmla="*/ 0 w 609600"/>
                  <a:gd name="connsiteY4" fmla="*/ 311357 h 311357"/>
                  <a:gd name="connsiteX0" fmla="*/ 0 w 609600"/>
                  <a:gd name="connsiteY0" fmla="*/ 304800 h 304800"/>
                  <a:gd name="connsiteX1" fmla="*/ 0 w 609600"/>
                  <a:gd name="connsiteY1" fmla="*/ 0 h 304800"/>
                  <a:gd name="connsiteX2" fmla="*/ 269537 w 609600"/>
                  <a:gd name="connsiteY2" fmla="*/ 93162 h 304800"/>
                  <a:gd name="connsiteX3" fmla="*/ 609600 w 609600"/>
                  <a:gd name="connsiteY3" fmla="*/ 304800 h 304800"/>
                  <a:gd name="connsiteX4" fmla="*/ 0 w 609600"/>
                  <a:gd name="connsiteY4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9600" h="304800">
                    <a:moveTo>
                      <a:pt x="0" y="304800"/>
                    </a:moveTo>
                    <a:lnTo>
                      <a:pt x="0" y="0"/>
                    </a:lnTo>
                    <a:cubicBezTo>
                      <a:pt x="89846" y="41108"/>
                      <a:pt x="93761" y="10906"/>
                      <a:pt x="269537" y="93162"/>
                    </a:cubicBezTo>
                    <a:cubicBezTo>
                      <a:pt x="563607" y="214907"/>
                      <a:pt x="496246" y="244308"/>
                      <a:pt x="609600" y="304800"/>
                    </a:cubicBezTo>
                    <a:lnTo>
                      <a:pt x="0" y="304800"/>
                    </a:lnTo>
                    <a:close/>
                  </a:path>
                </a:pathLst>
              </a:cu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687512" y="4160837"/>
                <a:ext cx="609600" cy="381000"/>
              </a:xfrm>
              <a:prstGeom prst="rect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 w="9525" cap="flat" cmpd="sng" algn="ctr">
                <a:solidFill>
                  <a:srgbClr val="1F497D">
                    <a:lumMod val="60000"/>
                    <a:lumOff val="40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57" name="TextBox 156"/>
            <p:cNvSpPr txBox="1"/>
            <p:nvPr/>
          </p:nvSpPr>
          <p:spPr>
            <a:xfrm>
              <a:off x="1160860" y="3398837"/>
              <a:ext cx="390198" cy="123539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_tradnl" sz="11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  <a:r>
                <a:rPr kumimoji="0" lang="es-ES_tradnl" sz="11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</a:t>
              </a:r>
              <a:r>
                <a:rPr kumimoji="0" lang="es-ES_tradnl" sz="1100" b="1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pressure</a:t>
              </a:r>
              <a:endParaRPr kumimoji="0" lang="es-ES_tradnl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>
              <a:off x="1702086" y="4541837"/>
              <a:ext cx="6400800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59" name="Straight Connector 158"/>
            <p:cNvCxnSpPr/>
            <p:nvPr/>
          </p:nvCxnSpPr>
          <p:spPr>
            <a:xfrm rot="5400000" flipH="1" flipV="1">
              <a:off x="1358391" y="4198143"/>
              <a:ext cx="685800" cy="158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32534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</a:t>
            </a:r>
            <a:r>
              <a:rPr lang="en-US" dirty="0" err="1" smtClean="0"/>
              <a:t>MultiProgramming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Increasing  multi-programming increases cache miss rates</a:t>
            </a:r>
          </a:p>
          <a:p>
            <a:r>
              <a:rPr lang="en-US" dirty="0"/>
              <a:t>Loss of locality of reference</a:t>
            </a:r>
          </a:p>
          <a:p>
            <a:r>
              <a:rPr lang="en-US" dirty="0"/>
              <a:t>Diminishing returns from multi-programming</a:t>
            </a:r>
          </a:p>
          <a:p>
            <a:r>
              <a:rPr lang="en-US" dirty="0"/>
              <a:t>Eventual thrashing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57400" y="3627437"/>
            <a:ext cx="5410200" cy="27432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3856037"/>
            <a:ext cx="4953000" cy="2286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Object 1"/>
          <p:cNvPicPr>
            <a:picLocks noChangeArrowheads="1"/>
          </p:cNvPicPr>
          <p:nvPr/>
        </p:nvPicPr>
        <p:blipFill>
          <a:blip r:embed="rId2"/>
          <a:srcRect l="-2492" t="-6660" r="-2628" b="-3494"/>
          <a:stretch>
            <a:fillRect/>
          </a:stretch>
        </p:blipFill>
        <p:spPr bwMode="auto">
          <a:xfrm>
            <a:off x="2286000" y="3932239"/>
            <a:ext cx="499800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82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Context 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Reduce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negative</a:t>
            </a:r>
            <a:r>
              <a:rPr lang="es-ES_tradnl" dirty="0"/>
              <a:t> </a:t>
            </a:r>
            <a:r>
              <a:rPr lang="es-ES_tradnl" dirty="0" err="1"/>
              <a:t>effect</a:t>
            </a:r>
            <a:r>
              <a:rPr lang="es-ES_tradnl" dirty="0"/>
              <a:t> of </a:t>
            </a:r>
            <a:r>
              <a:rPr lang="es-ES_tradnl" dirty="0" err="1"/>
              <a:t>multi-programming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CPU cache performance</a:t>
            </a:r>
          </a:p>
          <a:p>
            <a:pPr lvl="1"/>
            <a:r>
              <a:rPr lang="es-ES_tradnl" dirty="0" err="1"/>
              <a:t>Predict</a:t>
            </a:r>
            <a:r>
              <a:rPr lang="es-ES_tradnl" dirty="0"/>
              <a:t> </a:t>
            </a:r>
            <a:r>
              <a:rPr lang="es-ES_tradnl" dirty="0" err="1"/>
              <a:t>future</a:t>
            </a:r>
            <a:r>
              <a:rPr lang="es-ES_tradnl" dirty="0"/>
              <a:t> </a:t>
            </a:r>
            <a:r>
              <a:rPr lang="es-ES_tradnl" dirty="0" err="1"/>
              <a:t>context</a:t>
            </a:r>
            <a:r>
              <a:rPr lang="es-ES_tradnl" dirty="0"/>
              <a:t> </a:t>
            </a:r>
            <a:r>
              <a:rPr lang="es-ES_tradnl" dirty="0" err="1"/>
              <a:t>switches</a:t>
            </a:r>
            <a:endParaRPr lang="es-ES_tradnl" dirty="0"/>
          </a:p>
          <a:p>
            <a:pPr lvl="1"/>
            <a:r>
              <a:rPr lang="es-ES_tradnl" dirty="0" err="1"/>
              <a:t>Prefetch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working</a:t>
            </a:r>
            <a:r>
              <a:rPr lang="es-ES_tradnl" dirty="0"/>
              <a:t> set of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next</a:t>
            </a:r>
            <a:r>
              <a:rPr lang="es-ES_tradnl" dirty="0"/>
              <a:t> </a:t>
            </a:r>
            <a:r>
              <a:rPr lang="es-ES_tradnl" dirty="0" err="1"/>
              <a:t>process</a:t>
            </a:r>
            <a:endParaRPr lang="es-ES_tradnl" dirty="0"/>
          </a:p>
          <a:p>
            <a:endParaRPr lang="es-ES_tradnl" dirty="0"/>
          </a:p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219200" y="3547502"/>
            <a:ext cx="6781800" cy="2061135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71603" y="3699899"/>
            <a:ext cx="6477000" cy="1752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876800" y="4102353"/>
            <a:ext cx="2860088" cy="1121546"/>
          </a:xfrm>
          <a:custGeom>
            <a:avLst/>
            <a:gdLst>
              <a:gd name="connsiteX0" fmla="*/ 76939 w 2860088"/>
              <a:gd name="connsiteY0" fmla="*/ 134645 h 1121546"/>
              <a:gd name="connsiteX1" fmla="*/ 440924 w 2860088"/>
              <a:gd name="connsiteY1" fmla="*/ 116890 h 1121546"/>
              <a:gd name="connsiteX2" fmla="*/ 689498 w 2860088"/>
              <a:gd name="connsiteY2" fmla="*/ 205666 h 1121546"/>
              <a:gd name="connsiteX3" fmla="*/ 1275425 w 2860088"/>
              <a:gd name="connsiteY3" fmla="*/ 116890 h 1121546"/>
              <a:gd name="connsiteX4" fmla="*/ 1754819 w 2860088"/>
              <a:gd name="connsiteY4" fmla="*/ 143523 h 1121546"/>
              <a:gd name="connsiteX5" fmla="*/ 2207580 w 2860088"/>
              <a:gd name="connsiteY5" fmla="*/ 205666 h 1121546"/>
              <a:gd name="connsiteX6" fmla="*/ 2367378 w 2860088"/>
              <a:gd name="connsiteY6" fmla="*/ 250055 h 1121546"/>
              <a:gd name="connsiteX7" fmla="*/ 2580442 w 2860088"/>
              <a:gd name="connsiteY7" fmla="*/ 276688 h 1121546"/>
              <a:gd name="connsiteX8" fmla="*/ 2704729 w 2860088"/>
              <a:gd name="connsiteY8" fmla="*/ 676183 h 1121546"/>
              <a:gd name="connsiteX9" fmla="*/ 2473910 w 2860088"/>
              <a:gd name="connsiteY9" fmla="*/ 1057923 h 1121546"/>
              <a:gd name="connsiteX10" fmla="*/ 387658 w 2860088"/>
              <a:gd name="connsiteY10" fmla="*/ 1057923 h 1121546"/>
              <a:gd name="connsiteX11" fmla="*/ 147961 w 2860088"/>
              <a:gd name="connsiteY11" fmla="*/ 924758 h 1121546"/>
              <a:gd name="connsiteX12" fmla="*/ 76939 w 2860088"/>
              <a:gd name="connsiteY12" fmla="*/ 134645 h 1121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60088" h="1121546">
                <a:moveTo>
                  <a:pt x="76939" y="134645"/>
                </a:moveTo>
                <a:cubicBezTo>
                  <a:pt x="125766" y="0"/>
                  <a:pt x="338831" y="105053"/>
                  <a:pt x="440924" y="116890"/>
                </a:cubicBezTo>
                <a:cubicBezTo>
                  <a:pt x="543017" y="128727"/>
                  <a:pt x="550415" y="205666"/>
                  <a:pt x="689498" y="205666"/>
                </a:cubicBezTo>
                <a:cubicBezTo>
                  <a:pt x="828581" y="205666"/>
                  <a:pt x="1097872" y="127247"/>
                  <a:pt x="1275425" y="116890"/>
                </a:cubicBezTo>
                <a:cubicBezTo>
                  <a:pt x="1452978" y="106533"/>
                  <a:pt x="1599460" y="128727"/>
                  <a:pt x="1754819" y="143523"/>
                </a:cubicBezTo>
                <a:cubicBezTo>
                  <a:pt x="1910178" y="158319"/>
                  <a:pt x="2105487" y="187911"/>
                  <a:pt x="2207580" y="205666"/>
                </a:cubicBezTo>
                <a:cubicBezTo>
                  <a:pt x="2309673" y="223421"/>
                  <a:pt x="2305234" y="238218"/>
                  <a:pt x="2367378" y="250055"/>
                </a:cubicBezTo>
                <a:cubicBezTo>
                  <a:pt x="2429522" y="261892"/>
                  <a:pt x="2524217" y="205667"/>
                  <a:pt x="2580442" y="276688"/>
                </a:cubicBezTo>
                <a:cubicBezTo>
                  <a:pt x="2636667" y="347709"/>
                  <a:pt x="2722484" y="545977"/>
                  <a:pt x="2704729" y="676183"/>
                </a:cubicBezTo>
                <a:cubicBezTo>
                  <a:pt x="2686974" y="806389"/>
                  <a:pt x="2860088" y="994300"/>
                  <a:pt x="2473910" y="1057923"/>
                </a:cubicBezTo>
                <a:cubicBezTo>
                  <a:pt x="2087732" y="1121546"/>
                  <a:pt x="775316" y="1080117"/>
                  <a:pt x="387658" y="1057923"/>
                </a:cubicBezTo>
                <a:cubicBezTo>
                  <a:pt x="0" y="1035729"/>
                  <a:pt x="198268" y="1078638"/>
                  <a:pt x="147961" y="924758"/>
                </a:cubicBezTo>
                <a:cubicBezTo>
                  <a:pt x="97654" y="770878"/>
                  <a:pt x="28112" y="269290"/>
                  <a:pt x="76939" y="134645"/>
                </a:cubicBezTo>
                <a:close/>
              </a:path>
            </a:pathLst>
          </a:custGeom>
          <a:solidFill>
            <a:srgbClr val="9BBB59"/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 flipV="1">
            <a:off x="4876800" y="4157099"/>
            <a:ext cx="152400" cy="8382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868750" y="4175597"/>
            <a:ext cx="3312850" cy="1124505"/>
          </a:xfrm>
          <a:custGeom>
            <a:avLst/>
            <a:gdLst>
              <a:gd name="connsiteX0" fmla="*/ 180512 w 3312850"/>
              <a:gd name="connsiteY0" fmla="*/ 121328 h 1124505"/>
              <a:gd name="connsiteX1" fmla="*/ 588885 w 3312850"/>
              <a:gd name="connsiteY1" fmla="*/ 254493 h 1124505"/>
              <a:gd name="connsiteX2" fmla="*/ 997258 w 3312850"/>
              <a:gd name="connsiteY2" fmla="*/ 627356 h 1124505"/>
              <a:gd name="connsiteX3" fmla="*/ 1458897 w 3312850"/>
              <a:gd name="connsiteY3" fmla="*/ 707255 h 1124505"/>
              <a:gd name="connsiteX4" fmla="*/ 2053701 w 3312850"/>
              <a:gd name="connsiteY4" fmla="*/ 742765 h 1124505"/>
              <a:gd name="connsiteX5" fmla="*/ 2249010 w 3312850"/>
              <a:gd name="connsiteY5" fmla="*/ 636233 h 1124505"/>
              <a:gd name="connsiteX6" fmla="*/ 2595239 w 3312850"/>
              <a:gd name="connsiteY6" fmla="*/ 689499 h 1124505"/>
              <a:gd name="connsiteX7" fmla="*/ 2888202 w 3312850"/>
              <a:gd name="connsiteY7" fmla="*/ 813787 h 1124505"/>
              <a:gd name="connsiteX8" fmla="*/ 2994734 w 3312850"/>
              <a:gd name="connsiteY8" fmla="*/ 920319 h 1124505"/>
              <a:gd name="connsiteX9" fmla="*/ 979503 w 3312850"/>
              <a:gd name="connsiteY9" fmla="*/ 982462 h 1124505"/>
              <a:gd name="connsiteX10" fmla="*/ 136124 w 3312850"/>
              <a:gd name="connsiteY10" fmla="*/ 982462 h 1124505"/>
              <a:gd name="connsiteX11" fmla="*/ 180512 w 3312850"/>
              <a:gd name="connsiteY11" fmla="*/ 121328 h 112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12850" h="1124505">
                <a:moveTo>
                  <a:pt x="180512" y="121328"/>
                </a:moveTo>
                <a:cubicBezTo>
                  <a:pt x="255972" y="0"/>
                  <a:pt x="452761" y="170155"/>
                  <a:pt x="588885" y="254493"/>
                </a:cubicBezTo>
                <a:cubicBezTo>
                  <a:pt x="725009" y="338831"/>
                  <a:pt x="852256" y="551896"/>
                  <a:pt x="997258" y="627356"/>
                </a:cubicBezTo>
                <a:cubicBezTo>
                  <a:pt x="1142260" y="702816"/>
                  <a:pt x="1282823" y="688020"/>
                  <a:pt x="1458897" y="707255"/>
                </a:cubicBezTo>
                <a:cubicBezTo>
                  <a:pt x="1634971" y="726490"/>
                  <a:pt x="1922016" y="754602"/>
                  <a:pt x="2053701" y="742765"/>
                </a:cubicBezTo>
                <a:cubicBezTo>
                  <a:pt x="2185386" y="730928"/>
                  <a:pt x="2158754" y="645111"/>
                  <a:pt x="2249010" y="636233"/>
                </a:cubicBezTo>
                <a:cubicBezTo>
                  <a:pt x="2339266" y="627355"/>
                  <a:pt x="2488707" y="659907"/>
                  <a:pt x="2595239" y="689499"/>
                </a:cubicBezTo>
                <a:cubicBezTo>
                  <a:pt x="2701771" y="719091"/>
                  <a:pt x="2821620" y="775317"/>
                  <a:pt x="2888202" y="813787"/>
                </a:cubicBezTo>
                <a:cubicBezTo>
                  <a:pt x="2954784" y="852257"/>
                  <a:pt x="3312850" y="892207"/>
                  <a:pt x="2994734" y="920319"/>
                </a:cubicBezTo>
                <a:cubicBezTo>
                  <a:pt x="2676618" y="948431"/>
                  <a:pt x="1455938" y="972105"/>
                  <a:pt x="979503" y="982462"/>
                </a:cubicBezTo>
                <a:cubicBezTo>
                  <a:pt x="503068" y="992819"/>
                  <a:pt x="272248" y="1124505"/>
                  <a:pt x="136124" y="982462"/>
                </a:cubicBezTo>
                <a:cubicBezTo>
                  <a:pt x="0" y="840419"/>
                  <a:pt x="105052" y="242656"/>
                  <a:pt x="180512" y="121328"/>
                </a:cubicBezTo>
                <a:close/>
              </a:path>
            </a:pathLst>
          </a:custGeom>
          <a:solidFill>
            <a:srgbClr val="C0504D"/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28800" y="4309499"/>
            <a:ext cx="152400" cy="9144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410494" y="4499207"/>
            <a:ext cx="1143000" cy="1588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 rot="16200000">
            <a:off x="830139" y="4256211"/>
            <a:ext cx="1565324" cy="307777"/>
          </a:xfrm>
          <a:prstGeom prst="rect">
            <a:avLst/>
          </a:prstGeom>
          <a:noFill/>
        </p:spPr>
        <p:txBody>
          <a:bodyPr wrap="square" lIns="91410" tIns="45706" rIns="91410" bIns="45706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Memory Pressure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43403" y="3852302"/>
            <a:ext cx="1331005" cy="307777"/>
          </a:xfrm>
          <a:prstGeom prst="rect">
            <a:avLst/>
          </a:prstGeom>
          <a:noFill/>
        </p:spPr>
        <p:txBody>
          <a:bodyPr wrap="none" lIns="91410" tIns="45706" rIns="91410" bIns="45706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Context Switch!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4570809" y="4613902"/>
            <a:ext cx="915194" cy="1588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ysDot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1981200" y="5071499"/>
            <a:ext cx="5562600" cy="3048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34203" y="5071502"/>
            <a:ext cx="546945" cy="307777"/>
          </a:xfrm>
          <a:prstGeom prst="rect">
            <a:avLst/>
          </a:prstGeom>
          <a:noFill/>
        </p:spPr>
        <p:txBody>
          <a:bodyPr wrap="none" lIns="91410" tIns="45706" rIns="91410" bIns="45706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Time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391400" y="4233299"/>
            <a:ext cx="304800" cy="8382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lIns="91410" tIns="45706" rIns="91410" bIns="45706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981203" y="5071499"/>
            <a:ext cx="5638800" cy="1588"/>
          </a:xfrm>
          <a:prstGeom prst="straightConnector1">
            <a:avLst/>
          </a:prstGeom>
          <a:noFill/>
          <a:ln w="3175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>
          <a:xfrm>
            <a:off x="2895600" y="4461899"/>
            <a:ext cx="2133600" cy="1588"/>
          </a:xfrm>
          <a:prstGeom prst="straightConnector1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505200" y="4080899"/>
            <a:ext cx="966483" cy="369332"/>
          </a:xfrm>
          <a:prstGeom prst="rect">
            <a:avLst/>
          </a:prstGeom>
          <a:noFill/>
        </p:spPr>
        <p:txBody>
          <a:bodyPr wrap="none" lIns="91410" tIns="45706" rIns="91410" bIns="45706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Prefetch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8112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OOC Prefetching Picture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D5FA65-98AA-0C44-92D1-D646F4B8BEA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54513" y="5532437"/>
            <a:ext cx="13716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ES_tradnl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713" y="4541838"/>
            <a:ext cx="1981200" cy="6307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ES_tradnl">
                <a:solidFill>
                  <a:schemeClr val="tx1"/>
                </a:solidFill>
              </a:rPr>
              <a:t>L1</a:t>
            </a:r>
          </a:p>
        </p:txBody>
      </p:sp>
      <p:sp>
        <p:nvSpPr>
          <p:cNvPr id="7" name="Rectangle 6"/>
          <p:cNvSpPr/>
          <p:nvPr/>
        </p:nvSpPr>
        <p:spPr>
          <a:xfrm>
            <a:off x="3668713" y="3398838"/>
            <a:ext cx="27432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ES_tradnl">
                <a:solidFill>
                  <a:schemeClr val="tx1"/>
                </a:solidFill>
              </a:rPr>
              <a:t>L2</a:t>
            </a:r>
          </a:p>
        </p:txBody>
      </p:sp>
      <p:sp>
        <p:nvSpPr>
          <p:cNvPr id="8" name="Rectangle 7"/>
          <p:cNvSpPr/>
          <p:nvPr/>
        </p:nvSpPr>
        <p:spPr>
          <a:xfrm>
            <a:off x="1535113" y="1951038"/>
            <a:ext cx="7010400" cy="9906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ES_tradnl">
                <a:solidFill>
                  <a:schemeClr val="bg1"/>
                </a:solidFill>
              </a:rPr>
              <a:t>Main memory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8113" y="3398838"/>
            <a:ext cx="1143000" cy="762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s-ES_tradnl">
                <a:solidFill>
                  <a:schemeClr val="bg1"/>
                </a:solidFill>
              </a:rPr>
              <a:t>OOC Prefetch</a:t>
            </a:r>
          </a:p>
        </p:txBody>
      </p:sp>
      <p:cxnSp>
        <p:nvCxnSpPr>
          <p:cNvPr id="11" name="Straight Arrow Connector 10"/>
          <p:cNvCxnSpPr>
            <a:stCxn id="5" idx="0"/>
            <a:endCxn id="6" idx="2"/>
          </p:cNvCxnSpPr>
          <p:nvPr/>
        </p:nvCxnSpPr>
        <p:spPr>
          <a:xfrm rot="5400000" flipH="1" flipV="1">
            <a:off x="4860396" y="5352521"/>
            <a:ext cx="359833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</p:cNvCxnSpPr>
          <p:nvPr/>
        </p:nvCxnSpPr>
        <p:spPr>
          <a:xfrm rot="5400000" flipH="1" flipV="1">
            <a:off x="4850606" y="4350544"/>
            <a:ext cx="381000" cy="158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0"/>
            <a:endCxn id="8" idx="2"/>
          </p:cNvCxnSpPr>
          <p:nvPr/>
        </p:nvCxnSpPr>
        <p:spPr>
          <a:xfrm rot="5400000" flipH="1" flipV="1">
            <a:off x="4811712" y="3170237"/>
            <a:ext cx="457201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endCxn id="9" idx="0"/>
          </p:cNvCxnSpPr>
          <p:nvPr/>
        </p:nvCxnSpPr>
        <p:spPr>
          <a:xfrm>
            <a:off x="5040313" y="3170237"/>
            <a:ext cx="2019300" cy="2286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9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10.3|44.6|12.1|33.5|8.6|25.4"/>
</p:tagLst>
</file>

<file path=ppt/theme/theme1.xml><?xml version="1.0" encoding="utf-8"?>
<a:theme xmlns:a="http://schemas.openxmlformats.org/drawingml/2006/main" name="caesar-presentation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Bitstream Vera Sans"/>
        <a:ea typeface="DejaVu Sans"/>
        <a:cs typeface="DejaVu Sans"/>
      </a:majorFont>
      <a:minorFont>
        <a:latin typeface="DejaVu Sans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7E3EEDCFA53F438ED26FF0AB814601" ma:contentTypeVersion="0" ma:contentTypeDescription="Create a new document." ma:contentTypeScope="" ma:versionID="22c46799545fbca8b92978d6444e484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57AF72F-77B4-48E5-A797-22BE7858E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1B37ABE-FCA1-4259-8293-50D8AC7DE2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327D1F-6CA9-438E-9C56-75FC1920DDAC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caesar-presentation-template</Template>
  <TotalTime>6749</TotalTime>
  <Words>309</Words>
  <Application>Microsoft Office PowerPoint</Application>
  <PresentationFormat>Custom</PresentationFormat>
  <Paragraphs>119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caesar-presentation-template</vt:lpstr>
      <vt:lpstr>OS Interaction with Cache Memories</vt:lpstr>
      <vt:lpstr>Outline</vt:lpstr>
      <vt:lpstr>Some Terminology</vt:lpstr>
      <vt:lpstr>Goal of Memory Hierarchy</vt:lpstr>
      <vt:lpstr>What Happens in a Context Switch</vt:lpstr>
      <vt:lpstr>Effect of MultiProgramming</vt:lpstr>
      <vt:lpstr>Problem with MultiProgramming</vt:lpstr>
      <vt:lpstr>Out of Context Prefetching</vt:lpstr>
      <vt:lpstr>OOC Prefetching Picture</vt:lpstr>
      <vt:lpstr>Context Switch Prediction</vt:lpstr>
      <vt:lpstr>Miss Rate Improvement</vt:lpstr>
      <vt:lpstr>Thank  you!  Q and A 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Purpose Embedded Processors for Many-Core Systems</dc:title>
  <dc:creator>ssohoni</dc:creator>
  <cp:lastModifiedBy>ssohoni</cp:lastModifiedBy>
  <cp:revision>145</cp:revision>
  <dcterms:created xsi:type="dcterms:W3CDTF">2010-07-09T02:34:28Z</dcterms:created>
  <dcterms:modified xsi:type="dcterms:W3CDTF">2010-11-17T14:57:22Z</dcterms:modified>
</cp:coreProperties>
</file>